
<file path=[Content_Types].xml><?xml version="1.0" encoding="utf-8"?>
<Types xmlns="http://schemas.openxmlformats.org/package/2006/content-types">
  <Default Extension="emf" ContentType="image/x-emf"/>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notesMasterIdLst>
    <p:notesMasterId r:id="rId46"/>
  </p:notesMasterIdLst>
  <p:handoutMasterIdLst>
    <p:handoutMasterId r:id="rId47"/>
  </p:handoutMasterIdLst>
  <p:sldIdLst>
    <p:sldId id="256" r:id="rId2"/>
    <p:sldId id="259" r:id="rId3"/>
    <p:sldId id="260" r:id="rId4"/>
    <p:sldId id="261" r:id="rId5"/>
    <p:sldId id="285" r:id="rId6"/>
    <p:sldId id="287" r:id="rId7"/>
    <p:sldId id="264" r:id="rId8"/>
    <p:sldId id="310" r:id="rId9"/>
    <p:sldId id="311" r:id="rId10"/>
    <p:sldId id="312" r:id="rId11"/>
    <p:sldId id="270" r:id="rId12"/>
    <p:sldId id="313" r:id="rId13"/>
    <p:sldId id="294" r:id="rId14"/>
    <p:sldId id="295" r:id="rId15"/>
    <p:sldId id="296" r:id="rId16"/>
    <p:sldId id="297" r:id="rId17"/>
    <p:sldId id="298" r:id="rId18"/>
    <p:sldId id="299" r:id="rId19"/>
    <p:sldId id="301" r:id="rId20"/>
    <p:sldId id="300" r:id="rId21"/>
    <p:sldId id="302" r:id="rId22"/>
    <p:sldId id="303" r:id="rId23"/>
    <p:sldId id="276" r:id="rId24"/>
    <p:sldId id="304" r:id="rId25"/>
    <p:sldId id="305" r:id="rId26"/>
    <p:sldId id="306" r:id="rId27"/>
    <p:sldId id="307" r:id="rId28"/>
    <p:sldId id="319" r:id="rId29"/>
    <p:sldId id="308" r:id="rId30"/>
    <p:sldId id="309" r:id="rId31"/>
    <p:sldId id="280" r:id="rId32"/>
    <p:sldId id="316" r:id="rId33"/>
    <p:sldId id="317" r:id="rId34"/>
    <p:sldId id="314" r:id="rId35"/>
    <p:sldId id="318" r:id="rId36"/>
    <p:sldId id="286" r:id="rId37"/>
    <p:sldId id="323" r:id="rId38"/>
    <p:sldId id="324" r:id="rId39"/>
    <p:sldId id="320" r:id="rId40"/>
    <p:sldId id="321" r:id="rId41"/>
    <p:sldId id="322" r:id="rId42"/>
    <p:sldId id="315" r:id="rId43"/>
    <p:sldId id="325" r:id="rId44"/>
    <p:sldId id="282" r:id="rId4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1D8"/>
    <a:srgbClr val="3F6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28" autoAdjust="0"/>
    <p:restoredTop sz="83290" autoAdjust="0"/>
  </p:normalViewPr>
  <p:slideViewPr>
    <p:cSldViewPr snapToGrid="0">
      <p:cViewPr varScale="1">
        <p:scale>
          <a:sx n="65" d="100"/>
          <a:sy n="65" d="100"/>
        </p:scale>
        <p:origin x="978" y="48"/>
      </p:cViewPr>
      <p:guideLst/>
    </p:cSldViewPr>
  </p:slideViewPr>
  <p:notesTextViewPr>
    <p:cViewPr>
      <p:scale>
        <a:sx n="1" d="1"/>
        <a:sy n="1" d="1"/>
      </p:scale>
      <p:origin x="0" y="0"/>
    </p:cViewPr>
  </p:notesTextViewPr>
  <p:notesViewPr>
    <p:cSldViewPr snapToGrid="0">
      <p:cViewPr varScale="1">
        <p:scale>
          <a:sx n="60" d="100"/>
          <a:sy n="60" d="100"/>
        </p:scale>
        <p:origin x="1496"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8.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2C1FBA-CF23-45CA-A289-03E32D160964}" type="datetimeFigureOut">
              <a:rPr lang="zh-CN" altLang="en-US" smtClean="0"/>
              <a:t>2020/6/19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F2B0C5-C56D-47E9-BCFE-D990A940F17B}" type="slidenum">
              <a:rPr lang="zh-CN" altLang="en-US" smtClean="0"/>
              <a:t>‹#›</a:t>
            </a:fld>
            <a:endParaRPr lang="zh-CN" altLang="en-US"/>
          </a:p>
        </p:txBody>
      </p:sp>
    </p:spTree>
    <p:extLst>
      <p:ext uri="{BB962C8B-B14F-4D97-AF65-F5344CB8AC3E}">
        <p14:creationId xmlns:p14="http://schemas.microsoft.com/office/powerpoint/2010/main" val="2713700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66BD8-0FC1-456F-BDC6-7D0CA8E36566}" type="datetimeFigureOut">
              <a:rPr lang="zh-CN" altLang="en-US" smtClean="0"/>
              <a:t>2020/6/19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FC841-E2E1-4802-8701-94EA307E94B0}" type="slidenum">
              <a:rPr lang="zh-CN" altLang="en-US" smtClean="0"/>
              <a:t>‹#›</a:t>
            </a:fld>
            <a:endParaRPr lang="zh-CN" altLang="en-US"/>
          </a:p>
        </p:txBody>
      </p:sp>
    </p:spTree>
    <p:extLst>
      <p:ext uri="{BB962C8B-B14F-4D97-AF65-F5344CB8AC3E}">
        <p14:creationId xmlns:p14="http://schemas.microsoft.com/office/powerpoint/2010/main" val="2014598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各位评委老师、各位同学，下午好！</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1</a:t>
            </a:fld>
            <a:endParaRPr lang="zh-CN" altLang="en-US"/>
          </a:p>
        </p:txBody>
      </p:sp>
    </p:spTree>
    <p:extLst>
      <p:ext uri="{BB962C8B-B14F-4D97-AF65-F5344CB8AC3E}">
        <p14:creationId xmlns:p14="http://schemas.microsoft.com/office/powerpoint/2010/main" val="1786436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求出传输线方程的通解后，就可以建立</a:t>
                </a:r>
                <a14:m>
                  <m:oMath xmlns:m="http://schemas.openxmlformats.org/officeDocument/2006/math">
                    <m:r>
                      <a:rPr lang="en-US" altLang="zh-CN" i="1" dirty="0" smtClean="0">
                        <a:latin typeface="Cambria Math" panose="02040503050406030204" pitchFamily="18" charset="0"/>
                      </a:rPr>
                      <m:t>𝑁</m:t>
                    </m:r>
                    <m:r>
                      <a:rPr lang="en-US" altLang="zh-CN" i="1" dirty="0" smtClean="0">
                        <a:latin typeface="Cambria Math" panose="02040503050406030204" pitchFamily="18" charset="0"/>
                      </a:rPr>
                      <m:t>+1</m:t>
                    </m:r>
                  </m:oMath>
                </a14:m>
                <a:r>
                  <a:rPr lang="zh-CN" altLang="en-US" dirty="0"/>
                  <a:t>导体传输线的</a:t>
                </a:r>
                <a14:m>
                  <m:oMath xmlns:m="http://schemas.openxmlformats.org/officeDocument/2006/math">
                    <m:r>
                      <a:rPr lang="en-US" altLang="zh-CN" i="1" dirty="0">
                        <a:latin typeface="Cambria Math" panose="02040503050406030204" pitchFamily="18" charset="0"/>
                      </a:rPr>
                      <m:t>2</m:t>
                    </m:r>
                    <m:r>
                      <a:rPr lang="en-US" altLang="zh-CN" i="1" dirty="0">
                        <a:latin typeface="Cambria Math" panose="02040503050406030204" pitchFamily="18" charset="0"/>
                      </a:rPr>
                      <m:t>𝑁</m:t>
                    </m:r>
                  </m:oMath>
                </a14:m>
                <a:r>
                  <a:rPr lang="zh-CN" altLang="en-US" dirty="0"/>
                  <a:t>端口表征法。首先作一个端口编号约定：如图所示，将位置</a:t>
                </a:r>
                <a14:m>
                  <m:oMath xmlns:m="http://schemas.openxmlformats.org/officeDocument/2006/math">
                    <m:r>
                      <a:rPr lang="en-US" altLang="zh-CN" b="0" i="1" smtClean="0">
                        <a:latin typeface="Cambria Math" panose="02040503050406030204" pitchFamily="18" charset="0"/>
                      </a:rPr>
                      <m:t>𝑧</m:t>
                    </m:r>
                    <m:r>
                      <a:rPr lang="en-US" altLang="zh-CN" b="0" i="1" smtClean="0">
                        <a:latin typeface="Cambria Math" panose="02040503050406030204" pitchFamily="18" charset="0"/>
                      </a:rPr>
                      <m:t>=0</m:t>
                    </m:r>
                  </m:oMath>
                </a14:m>
                <a:r>
                  <a:rPr lang="zh-CN" altLang="en-US" dirty="0"/>
                  <a:t>处的</a:t>
                </a:r>
                <a14:m>
                  <m:oMath xmlns:m="http://schemas.openxmlformats.org/officeDocument/2006/math">
                    <m:r>
                      <a:rPr lang="en-US" altLang="zh-CN" b="0" i="1" smtClean="0">
                        <a:latin typeface="Cambria Math" panose="02040503050406030204" pitchFamily="18" charset="0"/>
                      </a:rPr>
                      <m:t>𝑁</m:t>
                    </m:r>
                  </m:oMath>
                </a14:m>
                <a:r>
                  <a:rPr lang="zh-CN" altLang="en-US" dirty="0"/>
                  <a:t>个端口编号为</a:t>
                </a:r>
                <a:r>
                  <a:rPr lang="en-US" altLang="zh-CN" dirty="0"/>
                  <a:t>1</a:t>
                </a:r>
                <a:r>
                  <a:rPr lang="zh-CN" altLang="en-US" dirty="0"/>
                  <a:t>至</a:t>
                </a:r>
                <a14:m>
                  <m:oMath xmlns:m="http://schemas.openxmlformats.org/officeDocument/2006/math">
                    <m:r>
                      <a:rPr lang="en-US" altLang="zh-CN" b="0" i="1" smtClean="0">
                        <a:latin typeface="Cambria Math" panose="02040503050406030204" pitchFamily="18" charset="0"/>
                      </a:rPr>
                      <m:t>𝑁</m:t>
                    </m:r>
                  </m:oMath>
                </a14:m>
                <a:r>
                  <a:rPr lang="zh-CN" altLang="en-US" i="0" dirty="0"/>
                  <a:t>，将另一端的</a:t>
                </a:r>
                <a14:m>
                  <m:oMath xmlns:m="http://schemas.openxmlformats.org/officeDocument/2006/math">
                    <m:r>
                      <a:rPr lang="en-US" altLang="zh-CN" i="1" dirty="0" smtClean="0">
                        <a:latin typeface="Cambria Math" panose="02040503050406030204" pitchFamily="18" charset="0"/>
                      </a:rPr>
                      <m:t>𝑁</m:t>
                    </m:r>
                  </m:oMath>
                </a14:m>
                <a:r>
                  <a:rPr lang="zh-CN" altLang="en-US" i="0" dirty="0"/>
                  <a:t>个端口编号为</a:t>
                </a:r>
                <a14:m>
                  <m:oMath xmlns:m="http://schemas.openxmlformats.org/officeDocument/2006/math">
                    <m:r>
                      <a:rPr lang="en-US" altLang="zh-CN" b="0" i="1" smtClean="0">
                        <a:latin typeface="Cambria Math" panose="02040503050406030204" pitchFamily="18" charset="0"/>
                      </a:rPr>
                      <m:t>𝑁</m:t>
                    </m:r>
                    <m:r>
                      <a:rPr lang="en-US" altLang="zh-CN" b="0" i="1" smtClean="0">
                        <a:latin typeface="Cambria Math" panose="02040503050406030204" pitchFamily="18" charset="0"/>
                      </a:rPr>
                      <m:t>+1</m:t>
                    </m:r>
                  </m:oMath>
                </a14:m>
                <a:r>
                  <a:rPr lang="zh-CN" altLang="en-US" i="0" dirty="0"/>
                  <a:t>至</a:t>
                </a:r>
                <a14:m>
                  <m:oMath xmlns:m="http://schemas.openxmlformats.org/officeDocument/2006/math">
                    <m:r>
                      <a:rPr lang="en-US" altLang="zh-CN" b="0" i="1" dirty="0" smtClean="0">
                        <a:latin typeface="Cambria Math" panose="02040503050406030204" pitchFamily="18" charset="0"/>
                      </a:rPr>
                      <m:t>2</m:t>
                    </m:r>
                    <m:r>
                      <a:rPr lang="en-US" altLang="zh-CN" b="0" i="1" dirty="0" smtClean="0">
                        <a:latin typeface="Cambria Math" panose="02040503050406030204" pitchFamily="18" charset="0"/>
                      </a:rPr>
                      <m:t>𝑁</m:t>
                    </m:r>
                  </m:oMath>
                </a14:m>
                <a:r>
                  <a:rPr lang="zh-CN" altLang="en-US" i="0" dirty="0"/>
                  <a:t>。</a:t>
                </a:r>
                <a:endParaRPr lang="en-US" altLang="zh-CN" i="0" dirty="0"/>
              </a:p>
              <a:p>
                <a:endParaRPr lang="en-US" altLang="zh-CN" i="0" dirty="0"/>
              </a:p>
              <a:p>
                <a:r>
                  <a:rPr lang="zh-CN" altLang="en-US" i="0" dirty="0"/>
                  <a:t>链参数，也就是 </a:t>
                </a:r>
                <a:r>
                  <a:rPr lang="en-US" altLang="zh-CN" i="1" dirty="0"/>
                  <a:t>ABCD </a:t>
                </a:r>
                <a:r>
                  <a:rPr lang="zh-CN" altLang="en-US" i="0" dirty="0"/>
                  <a:t>参数的定义是左边</a:t>
                </a:r>
                <a14:m>
                  <m:oMath xmlns:m="http://schemas.openxmlformats.org/officeDocument/2006/math">
                    <m:r>
                      <a:rPr lang="en-US" altLang="zh-CN" b="0" i="1" smtClean="0">
                        <a:latin typeface="Cambria Math" panose="02040503050406030204" pitchFamily="18" charset="0"/>
                      </a:rPr>
                      <m:t>𝑁</m:t>
                    </m:r>
                    <m:r>
                      <a:rPr lang="zh-CN" altLang="en-US" b="0" i="1" smtClean="0">
                        <a:latin typeface="Cambria Math" panose="02040503050406030204" pitchFamily="18" charset="0"/>
                      </a:rPr>
                      <m:t>个</m:t>
                    </m:r>
                  </m:oMath>
                </a14:m>
                <a:r>
                  <a:rPr lang="zh-CN" altLang="en-US" i="0" dirty="0"/>
                  <a:t>端口的电压电流同右边</a:t>
                </a:r>
                <a14:m>
                  <m:oMath xmlns:m="http://schemas.openxmlformats.org/officeDocument/2006/math">
                    <m:r>
                      <a:rPr lang="en-US" altLang="zh-CN" b="0" i="1" smtClean="0">
                        <a:latin typeface="Cambria Math" panose="02040503050406030204" pitchFamily="18" charset="0"/>
                      </a:rPr>
                      <m:t>𝑁</m:t>
                    </m:r>
                  </m:oMath>
                </a14:m>
                <a:r>
                  <a:rPr lang="zh-CN" altLang="en-US" i="0" dirty="0"/>
                  <a:t>个端口的电压电流之间的关系。</a:t>
                </a:r>
                <a:r>
                  <a:rPr lang="en-US" altLang="zh-CN" i="0" dirty="0"/>
                  <a:t> </a:t>
                </a:r>
                <a:r>
                  <a:rPr lang="zh-CN" altLang="en-US" i="0" dirty="0"/>
                  <a:t>由前面传输线方程的通解，可以推出 </a:t>
                </a:r>
                <a:r>
                  <a:rPr lang="en-US" altLang="zh-CN" i="1" dirty="0"/>
                  <a:t>ABCD</a:t>
                </a:r>
                <a:r>
                  <a:rPr lang="en-US" altLang="zh-CN" i="0" dirty="0"/>
                  <a:t> </a:t>
                </a:r>
                <a:r>
                  <a:rPr lang="zh-CN" altLang="en-US" i="0" dirty="0"/>
                  <a:t>参数关于传输线参数的表达式如下。式中，对矩阵的双曲正</a:t>
                </a:r>
                <a:r>
                  <a:rPr lang="en-US" altLang="zh-CN" i="0" dirty="0"/>
                  <a:t>/</a:t>
                </a:r>
                <a:r>
                  <a:rPr lang="zh-CN" altLang="en-US" i="0" dirty="0"/>
                  <a:t>余弦函数的定义同样是通过特征值分解来做的。</a:t>
                </a:r>
                <a:endParaRPr lang="en-US" altLang="zh-CN" i="0" dirty="0"/>
              </a:p>
              <a:p>
                <a:endParaRPr lang="en-US" altLang="zh-CN" i="0" dirty="0"/>
              </a:p>
              <a:p>
                <a:r>
                  <a:rPr lang="en-US" altLang="zh-CN" i="1" dirty="0"/>
                  <a:t>ABCD</a:t>
                </a:r>
                <a:r>
                  <a:rPr lang="en-US" altLang="zh-CN" i="0" dirty="0"/>
                  <a:t> </a:t>
                </a:r>
                <a:r>
                  <a:rPr lang="zh-CN" altLang="en-US" i="0" dirty="0"/>
                  <a:t>参数求出后，其他网络参数，包括 </a:t>
                </a:r>
                <a:r>
                  <a:rPr lang="en-US" altLang="zh-CN" i="1" dirty="0"/>
                  <a:t>S</a:t>
                </a:r>
                <a:r>
                  <a:rPr lang="en-US" altLang="zh-CN" i="0" dirty="0"/>
                  <a:t> </a:t>
                </a:r>
                <a:r>
                  <a:rPr lang="zh-CN" altLang="en-US" i="0" dirty="0"/>
                  <a:t>参数，均可由链参数转换得到。</a:t>
                </a:r>
              </a:p>
            </p:txBody>
          </p:sp>
        </mc:Choice>
        <mc:Fallback xmlns="">
          <p:sp>
            <p:nvSpPr>
              <p:cNvPr id="3" name="备注占位符 2"/>
              <p:cNvSpPr>
                <a:spLocks noGrp="1"/>
              </p:cNvSpPr>
              <p:nvPr>
                <p:ph type="body" idx="1"/>
              </p:nvPr>
            </p:nvSpPr>
            <p:spPr/>
            <p:txBody>
              <a:bodyPr/>
              <a:lstStyle/>
              <a:p>
                <a:r>
                  <a:rPr lang="zh-CN" altLang="en-US" dirty="0"/>
                  <a:t>求出传输线方程的通解后，就可以建立</a:t>
                </a:r>
                <a:r>
                  <a:rPr lang="en-US" altLang="zh-CN" i="0" dirty="0">
                    <a:latin typeface="Cambria Math" panose="02040503050406030204" pitchFamily="18" charset="0"/>
                  </a:rPr>
                  <a:t>𝑁+1</a:t>
                </a:r>
                <a:r>
                  <a:rPr lang="zh-CN" altLang="en-US" dirty="0"/>
                  <a:t>导体传输线的</a:t>
                </a:r>
                <a:r>
                  <a:rPr lang="en-US" altLang="zh-CN" i="0" dirty="0">
                    <a:latin typeface="Cambria Math" panose="02040503050406030204" pitchFamily="18" charset="0"/>
                  </a:rPr>
                  <a:t>2𝑁</a:t>
                </a:r>
                <a:r>
                  <a:rPr lang="zh-CN" altLang="en-US" dirty="0"/>
                  <a:t>端口表征法。首先作一个端口编号约定：如图所示，将位置</a:t>
                </a:r>
                <a:r>
                  <a:rPr lang="en-US" altLang="zh-CN" b="0" i="0">
                    <a:latin typeface="Cambria Math" panose="02040503050406030204" pitchFamily="18" charset="0"/>
                  </a:rPr>
                  <a:t>𝑧=0</a:t>
                </a:r>
                <a:r>
                  <a:rPr lang="zh-CN" altLang="en-US" dirty="0"/>
                  <a:t>处的</a:t>
                </a:r>
                <a:r>
                  <a:rPr lang="en-US" altLang="zh-CN" b="0" i="0">
                    <a:latin typeface="Cambria Math" panose="02040503050406030204" pitchFamily="18" charset="0"/>
                  </a:rPr>
                  <a:t>𝑁</a:t>
                </a:r>
                <a:r>
                  <a:rPr lang="zh-CN" altLang="en-US" dirty="0"/>
                  <a:t>个端口编号为</a:t>
                </a:r>
                <a:r>
                  <a:rPr lang="en-US" altLang="zh-CN" dirty="0"/>
                  <a:t>1</a:t>
                </a:r>
                <a:r>
                  <a:rPr lang="zh-CN" altLang="en-US" dirty="0"/>
                  <a:t>至</a:t>
                </a:r>
                <a:r>
                  <a:rPr lang="en-US" altLang="zh-CN" b="0" i="0">
                    <a:latin typeface="Cambria Math" panose="02040503050406030204" pitchFamily="18" charset="0"/>
                  </a:rPr>
                  <a:t>𝑁</a:t>
                </a:r>
                <a:r>
                  <a:rPr lang="zh-CN" altLang="en-US" i="0" dirty="0"/>
                  <a:t>，将另一端的</a:t>
                </a:r>
                <a:r>
                  <a:rPr lang="en-US" altLang="zh-CN" i="0" dirty="0">
                    <a:latin typeface="Cambria Math" panose="02040503050406030204" pitchFamily="18" charset="0"/>
                  </a:rPr>
                  <a:t>𝑁</a:t>
                </a:r>
                <a:r>
                  <a:rPr lang="zh-CN" altLang="en-US" i="0" dirty="0"/>
                  <a:t>个端口编号为</a:t>
                </a:r>
                <a:r>
                  <a:rPr lang="en-US" altLang="zh-CN" b="0" i="0">
                    <a:latin typeface="Cambria Math" panose="02040503050406030204" pitchFamily="18" charset="0"/>
                  </a:rPr>
                  <a:t>𝑁+1</a:t>
                </a:r>
                <a:r>
                  <a:rPr lang="zh-CN" altLang="en-US" i="0" dirty="0"/>
                  <a:t>至</a:t>
                </a:r>
                <a:r>
                  <a:rPr lang="en-US" altLang="zh-CN" b="0" i="0" dirty="0">
                    <a:latin typeface="Cambria Math" panose="02040503050406030204" pitchFamily="18" charset="0"/>
                  </a:rPr>
                  <a:t>2𝑁</a:t>
                </a:r>
                <a:r>
                  <a:rPr lang="zh-CN" altLang="en-US" i="0" dirty="0"/>
                  <a:t>。</a:t>
                </a:r>
                <a:endParaRPr lang="en-US" altLang="zh-CN" i="0" dirty="0"/>
              </a:p>
              <a:p>
                <a:endParaRPr lang="en-US" altLang="zh-CN" i="0" dirty="0"/>
              </a:p>
              <a:p>
                <a:r>
                  <a:rPr lang="zh-CN" altLang="en-US" i="0" dirty="0"/>
                  <a:t>链参数，也就是 </a:t>
                </a:r>
                <a:r>
                  <a:rPr lang="en-US" altLang="zh-CN" i="1" dirty="0"/>
                  <a:t>ABCD </a:t>
                </a:r>
                <a:r>
                  <a:rPr lang="zh-CN" altLang="en-US" i="0" dirty="0"/>
                  <a:t>参数的定义是左边</a:t>
                </a:r>
                <a:r>
                  <a:rPr lang="en-US" altLang="zh-CN" b="0" i="0">
                    <a:latin typeface="Cambria Math" panose="02040503050406030204" pitchFamily="18" charset="0"/>
                  </a:rPr>
                  <a:t>𝑁</a:t>
                </a:r>
                <a:r>
                  <a:rPr lang="zh-CN" altLang="en-US" b="0" i="0">
                    <a:latin typeface="Cambria Math" panose="02040503050406030204" pitchFamily="18" charset="0"/>
                  </a:rPr>
                  <a:t>个</a:t>
                </a:r>
                <a:r>
                  <a:rPr lang="zh-CN" altLang="en-US" i="0" dirty="0"/>
                  <a:t>端口的电压电流同右边</a:t>
                </a:r>
                <a:r>
                  <a:rPr lang="en-US" altLang="zh-CN" b="0" i="0">
                    <a:latin typeface="Cambria Math" panose="02040503050406030204" pitchFamily="18" charset="0"/>
                  </a:rPr>
                  <a:t>𝑁</a:t>
                </a:r>
                <a:r>
                  <a:rPr lang="zh-CN" altLang="en-US" i="0" dirty="0"/>
                  <a:t>个端口的电压电流之间的关系。</a:t>
                </a:r>
                <a:r>
                  <a:rPr lang="en-US" altLang="zh-CN" i="0" dirty="0"/>
                  <a:t> </a:t>
                </a:r>
                <a:r>
                  <a:rPr lang="zh-CN" altLang="en-US" i="0" dirty="0"/>
                  <a:t>由前面传输线方程的通解，可以推出 </a:t>
                </a:r>
                <a:r>
                  <a:rPr lang="en-US" altLang="zh-CN" i="1" dirty="0"/>
                  <a:t>ABCD</a:t>
                </a:r>
                <a:r>
                  <a:rPr lang="en-US" altLang="zh-CN" i="0" dirty="0"/>
                  <a:t> </a:t>
                </a:r>
                <a:r>
                  <a:rPr lang="zh-CN" altLang="en-US" i="0" dirty="0"/>
                  <a:t>参数关于传输线参数的表达式如下。式中，对矩阵的双曲正</a:t>
                </a:r>
                <a:r>
                  <a:rPr lang="en-US" altLang="zh-CN" i="0" dirty="0"/>
                  <a:t>/</a:t>
                </a:r>
                <a:r>
                  <a:rPr lang="zh-CN" altLang="en-US" i="0" dirty="0"/>
                  <a:t>余弦函数的定义同样是通过特征值分解来做的。</a:t>
                </a:r>
                <a:endParaRPr lang="en-US" altLang="zh-CN" i="0" dirty="0"/>
              </a:p>
              <a:p>
                <a:endParaRPr lang="en-US" altLang="zh-CN" i="0" dirty="0"/>
              </a:p>
              <a:p>
                <a:r>
                  <a:rPr lang="en-US" altLang="zh-CN" i="1" dirty="0"/>
                  <a:t>ABCD</a:t>
                </a:r>
                <a:r>
                  <a:rPr lang="en-US" altLang="zh-CN" i="0" dirty="0"/>
                  <a:t> </a:t>
                </a:r>
                <a:r>
                  <a:rPr lang="zh-CN" altLang="en-US" i="0" dirty="0"/>
                  <a:t>参数求出后，其他网络参数，包括 </a:t>
                </a:r>
                <a:r>
                  <a:rPr lang="en-US" altLang="zh-CN" i="1" dirty="0"/>
                  <a:t>S</a:t>
                </a:r>
                <a:r>
                  <a:rPr lang="en-US" altLang="zh-CN" i="0" dirty="0"/>
                  <a:t> </a:t>
                </a:r>
                <a:r>
                  <a:rPr lang="zh-CN" altLang="en-US" i="0" dirty="0"/>
                  <a:t>参数，均可由链参数转换得到。</a:t>
                </a:r>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10</a:t>
            </a:fld>
            <a:endParaRPr lang="zh-CN" altLang="en-US"/>
          </a:p>
        </p:txBody>
      </p:sp>
    </p:spTree>
    <p:extLst>
      <p:ext uri="{BB962C8B-B14F-4D97-AF65-F5344CB8AC3E}">
        <p14:creationId xmlns:p14="http://schemas.microsoft.com/office/powerpoint/2010/main" val="2596715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以前面的传输线理论为基础，即可开始建立由 </a:t>
            </a:r>
            <a:r>
              <a:rPr lang="en-US" altLang="zh-CN" i="1" dirty="0"/>
              <a:t>S</a:t>
            </a:r>
            <a:r>
              <a:rPr lang="en-US" altLang="zh-CN" dirty="0"/>
              <a:t> </a:t>
            </a:r>
            <a:r>
              <a:rPr lang="zh-CN" altLang="en-US" dirty="0"/>
              <a:t>参数提取传输线 </a:t>
            </a:r>
            <a:r>
              <a:rPr lang="en-US" altLang="zh-CN" i="1" dirty="0"/>
              <a:t>RLGC</a:t>
            </a:r>
            <a:r>
              <a:rPr lang="en-US" altLang="zh-CN" dirty="0"/>
              <a:t> </a:t>
            </a:r>
            <a:r>
              <a:rPr lang="zh-CN" altLang="en-US" dirty="0"/>
              <a:t>参数的方法。</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11</a:t>
            </a:fld>
            <a:endParaRPr lang="zh-CN" altLang="en-US"/>
          </a:p>
        </p:txBody>
      </p:sp>
    </p:spTree>
    <p:extLst>
      <p:ext uri="{BB962C8B-B14F-4D97-AF65-F5344CB8AC3E}">
        <p14:creationId xmlns:p14="http://schemas.microsoft.com/office/powerpoint/2010/main" val="1260995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前面已导出了正过程，即由传输线参数求解 </a:t>
                </a:r>
                <a:r>
                  <a:rPr lang="en-US" altLang="zh-CN" i="1" dirty="0"/>
                  <a:t>S</a:t>
                </a:r>
                <a:r>
                  <a:rPr lang="en-US" altLang="zh-CN" dirty="0"/>
                  <a:t> </a:t>
                </a:r>
                <a:r>
                  <a:rPr lang="zh-CN" altLang="en-US" dirty="0"/>
                  <a:t>参数的过程，大致如图所示：首先对单位长度参数矩阵</a:t>
                </a:r>
                <a14:m>
                  <m:oMath xmlns:m="http://schemas.openxmlformats.org/officeDocument/2006/math">
                    <m:acc>
                      <m:accPr>
                        <m:chr m:val="̃"/>
                        <m:ctrlPr>
                          <a:rPr lang="zh-CN" altLang="zh-CN" sz="1200" i="1" smtClean="0">
                            <a:latin typeface="Cambria Math" panose="02040503050406030204" pitchFamily="18" charset="0"/>
                          </a:rPr>
                        </m:ctrlPr>
                      </m:accPr>
                      <m:e>
                        <m:r>
                          <a:rPr lang="en-US" altLang="zh-CN" sz="1200" b="1" i="1">
                            <a:latin typeface="Cambria Math" panose="02040503050406030204" pitchFamily="18" charset="0"/>
                          </a:rPr>
                          <m:t>𝒁</m:t>
                        </m:r>
                      </m:e>
                    </m:acc>
                    <m:acc>
                      <m:accPr>
                        <m:chr m:val="̃"/>
                        <m:ctrlPr>
                          <a:rPr lang="zh-CN" altLang="zh-CN" sz="1200" i="1">
                            <a:latin typeface="Cambria Math" panose="02040503050406030204" pitchFamily="18" charset="0"/>
                          </a:rPr>
                        </m:ctrlPr>
                      </m:accPr>
                      <m:e>
                        <m:r>
                          <a:rPr lang="en-US" altLang="zh-CN" sz="1200" b="1" i="1">
                            <a:latin typeface="Cambria Math" panose="02040503050406030204" pitchFamily="18" charset="0"/>
                          </a:rPr>
                          <m:t>𝒀</m:t>
                        </m:r>
                      </m:e>
                    </m:acc>
                  </m:oMath>
                </a14:m>
                <a:r>
                  <a:rPr lang="zh-CN" altLang="en-US" dirty="0"/>
                  <a:t>或</a:t>
                </a:r>
                <a14:m>
                  <m:oMath xmlns:m="http://schemas.openxmlformats.org/officeDocument/2006/math">
                    <m:acc>
                      <m:accPr>
                        <m:chr m:val="̃"/>
                        <m:ctrlPr>
                          <a:rPr lang="zh-CN" altLang="zh-CN" sz="1200" i="1">
                            <a:latin typeface="Cambria Math" panose="02040503050406030204" pitchFamily="18" charset="0"/>
                          </a:rPr>
                        </m:ctrlPr>
                      </m:accPr>
                      <m:e>
                        <m:r>
                          <a:rPr lang="en-US" altLang="zh-CN" sz="1200" b="1" i="1">
                            <a:latin typeface="Cambria Math" panose="02040503050406030204" pitchFamily="18" charset="0"/>
                          </a:rPr>
                          <m:t>𝒀</m:t>
                        </m:r>
                      </m:e>
                    </m:acc>
                    <m:acc>
                      <m:accPr>
                        <m:chr m:val="̃"/>
                        <m:ctrlPr>
                          <a:rPr lang="zh-CN" altLang="zh-CN" sz="1200" i="1" smtClean="0">
                            <a:latin typeface="Cambria Math" panose="02040503050406030204" pitchFamily="18" charset="0"/>
                          </a:rPr>
                        </m:ctrlPr>
                      </m:accPr>
                      <m:e>
                        <m:r>
                          <a:rPr lang="en-US" altLang="zh-CN" sz="1200" b="1" i="1">
                            <a:latin typeface="Cambria Math" panose="02040503050406030204" pitchFamily="18" charset="0"/>
                          </a:rPr>
                          <m:t>𝒁</m:t>
                        </m:r>
                      </m:e>
                    </m:acc>
                  </m:oMath>
                </a14:m>
                <a:r>
                  <a:rPr lang="zh-CN" altLang="en-US" dirty="0"/>
                  <a:t>作对角化，然后计算复传播常数矩阵和特征阻抗矩阵，然后计算链参数，最后转换为 </a:t>
                </a:r>
                <a:r>
                  <a:rPr lang="en-US" altLang="zh-CN" i="1" dirty="0"/>
                  <a:t>S</a:t>
                </a:r>
                <a:r>
                  <a:rPr lang="en-US" altLang="zh-CN" dirty="0"/>
                  <a:t> </a:t>
                </a:r>
                <a:r>
                  <a:rPr lang="zh-CN" altLang="en-US" dirty="0"/>
                  <a:t>参数。</a:t>
                </a:r>
                <a:endParaRPr lang="en-US" altLang="zh-CN" dirty="0"/>
              </a:p>
              <a:p>
                <a:endParaRPr lang="en-US" altLang="zh-CN" dirty="0"/>
              </a:p>
              <a:p>
                <a:r>
                  <a:rPr lang="zh-CN" altLang="en-US" dirty="0"/>
                  <a:t>其逆过程，即由 </a:t>
                </a:r>
                <a:r>
                  <a:rPr lang="en-US" altLang="zh-CN" i="1" dirty="0"/>
                  <a:t>S</a:t>
                </a:r>
                <a:r>
                  <a:rPr lang="en-US" altLang="zh-CN" dirty="0"/>
                  <a:t> </a:t>
                </a:r>
                <a:r>
                  <a:rPr lang="zh-CN" altLang="en-US" dirty="0"/>
                  <a:t>参数提取 </a:t>
                </a:r>
                <a:r>
                  <a:rPr lang="en-US" altLang="zh-CN" i="1" dirty="0"/>
                  <a:t>RLGC</a:t>
                </a:r>
                <a:r>
                  <a:rPr lang="en-US" altLang="zh-CN" dirty="0"/>
                  <a:t> </a:t>
                </a:r>
                <a:r>
                  <a:rPr lang="zh-CN" altLang="en-US" dirty="0"/>
                  <a:t>参数的流程大致为：首先将 </a:t>
                </a:r>
                <a:r>
                  <a:rPr lang="en-US" altLang="zh-CN" i="1" dirty="0"/>
                  <a:t>S</a:t>
                </a:r>
                <a:r>
                  <a:rPr lang="en-US" altLang="zh-CN" dirty="0"/>
                  <a:t> </a:t>
                </a:r>
                <a:r>
                  <a:rPr lang="zh-CN" altLang="en-US" dirty="0"/>
                  <a:t>参数转换为 </a:t>
                </a:r>
                <a:r>
                  <a:rPr lang="en-US" altLang="zh-CN" i="1" dirty="0"/>
                  <a:t>ABCD</a:t>
                </a:r>
                <a:r>
                  <a:rPr lang="zh-CN" altLang="en-US" dirty="0"/>
                  <a:t> 参数，然后对链参数的 </a:t>
                </a:r>
                <a:r>
                  <a:rPr lang="en-US" altLang="zh-CN" i="1" dirty="0"/>
                  <a:t>A</a:t>
                </a:r>
                <a:r>
                  <a:rPr lang="en-US" altLang="zh-CN" dirty="0"/>
                  <a:t> </a:t>
                </a:r>
                <a:r>
                  <a:rPr lang="zh-CN" altLang="en-US" dirty="0"/>
                  <a:t>项作对角化。由于前面已导出 </a:t>
                </a:r>
                <a:r>
                  <a:rPr lang="en-US" altLang="zh-CN" i="1" dirty="0"/>
                  <a:t>A</a:t>
                </a:r>
                <a:r>
                  <a:rPr lang="en-US" altLang="zh-CN" dirty="0"/>
                  <a:t> </a:t>
                </a:r>
                <a:r>
                  <a:rPr lang="zh-CN" altLang="en-US" dirty="0"/>
                  <a:t>项关于传输线参数的表达式如下，所以可令 </a:t>
                </a:r>
                <a:r>
                  <a:rPr lang="en-US" altLang="zh-CN" i="1" dirty="0"/>
                  <a:t>A</a:t>
                </a:r>
                <a:r>
                  <a:rPr lang="en-US" altLang="zh-CN" dirty="0"/>
                  <a:t> </a:t>
                </a:r>
                <a:r>
                  <a:rPr lang="zh-CN" altLang="en-US" dirty="0"/>
                  <a:t>的特征向量矩阵</a:t>
                </a:r>
                <a14:m>
                  <m:oMath xmlns:m="http://schemas.openxmlformats.org/officeDocument/2006/math">
                    <m:sSub>
                      <m:sSubPr>
                        <m:ctrlPr>
                          <a:rPr lang="zh-CN" altLang="zh-CN" i="1" smtClean="0">
                            <a:latin typeface="Cambria Math" panose="02040503050406030204" pitchFamily="18" charset="0"/>
                          </a:rPr>
                        </m:ctrlPr>
                      </m:sSubPr>
                      <m:e>
                        <m:r>
                          <a:rPr lang="en-US" altLang="zh-CN" b="1" i="1">
                            <a:latin typeface="Cambria Math" panose="02040503050406030204" pitchFamily="18" charset="0"/>
                          </a:rPr>
                          <m:t>𝑬</m:t>
                        </m:r>
                      </m:e>
                      <m:sub>
                        <m:r>
                          <a:rPr lang="en-US" altLang="zh-CN" i="1">
                            <a:latin typeface="Cambria Math" panose="02040503050406030204" pitchFamily="18" charset="0"/>
                          </a:rPr>
                          <m:t>𝐴</m:t>
                        </m:r>
                      </m:sub>
                    </m:sSub>
                  </m:oMath>
                </a14:m>
                <a:r>
                  <a:rPr lang="zh-CN" altLang="en-US" dirty="0"/>
                  <a:t>作为复传播常数矩阵</a:t>
                </a:r>
                <a14:m>
                  <m:oMath xmlns:m="http://schemas.openxmlformats.org/officeDocument/2006/math">
                    <m:r>
                      <a:rPr lang="en-US" altLang="zh-CN" b="1" i="1" smtClean="0">
                        <a:latin typeface="Cambria Math" panose="02040503050406030204" pitchFamily="18" charset="0"/>
                      </a:rPr>
                      <m:t>𝜞</m:t>
                    </m:r>
                  </m:oMath>
                </a14:m>
                <a:r>
                  <a:rPr lang="zh-CN" altLang="en-US" dirty="0"/>
                  <a:t>的特征向量矩阵</a:t>
                </a:r>
                <a14:m>
                  <m:oMath xmlns:m="http://schemas.openxmlformats.org/officeDocument/2006/math">
                    <m:r>
                      <a:rPr lang="en-US" altLang="zh-CN" b="1" i="1" smtClean="0">
                        <a:latin typeface="Cambria Math" panose="02040503050406030204" pitchFamily="18" charset="0"/>
                      </a:rPr>
                      <m:t>𝑬</m:t>
                    </m:r>
                  </m:oMath>
                </a14:m>
                <a:r>
                  <a:rPr lang="zh-CN" altLang="en-US" dirty="0"/>
                  <a:t>，令 </a:t>
                </a:r>
                <a:r>
                  <a:rPr lang="en-US" altLang="zh-CN" i="1" dirty="0"/>
                  <a:t>A</a:t>
                </a:r>
                <a:r>
                  <a:rPr lang="en-US" altLang="zh-CN" dirty="0"/>
                  <a:t> </a:t>
                </a:r>
                <a:r>
                  <a:rPr lang="zh-CN" altLang="en-US" dirty="0"/>
                  <a:t>的特征值对角阵</a:t>
                </a:r>
                <a14:m>
                  <m:oMath xmlns:m="http://schemas.openxmlformats.org/officeDocument/2006/math">
                    <m:sSub>
                      <m:sSubPr>
                        <m:ctrlPr>
                          <a:rPr lang="zh-CN" altLang="zh-CN" i="1" smtClean="0">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oMath>
                </a14:m>
                <a:r>
                  <a:rPr lang="zh-CN" altLang="en-US" dirty="0"/>
                  <a:t>作为</a:t>
                </a:r>
                <a14:m>
                  <m:oMath xmlns:m="http://schemas.openxmlformats.org/officeDocument/2006/math">
                    <m:func>
                      <m:funcPr>
                        <m:ctrlPr>
                          <a:rPr lang="zh-CN" altLang="zh-CN" i="1" smtClean="0">
                            <a:latin typeface="Cambria Math" panose="02040503050406030204" pitchFamily="18" charset="0"/>
                          </a:rPr>
                        </m:ctrlPr>
                      </m:funcPr>
                      <m:fName>
                        <m:r>
                          <m:rPr>
                            <m:sty m:val="p"/>
                          </m:rPr>
                          <a:rPr lang="en-US" altLang="zh-CN">
                            <a:latin typeface="Cambria Math" panose="02040503050406030204" pitchFamily="18" charset="0"/>
                          </a:rPr>
                          <m:t>cosh</m:t>
                        </m:r>
                      </m:fName>
                      <m:e>
                        <m:r>
                          <a:rPr lang="en-US" altLang="zh-CN">
                            <a:latin typeface="Cambria Math" panose="02040503050406030204" pitchFamily="18" charset="0"/>
                          </a:rPr>
                          <m:t>(</m:t>
                        </m:r>
                        <m:r>
                          <a:rPr lang="en-US" altLang="zh-CN" b="1" i="1">
                            <a:latin typeface="Cambria Math" panose="02040503050406030204" pitchFamily="18" charset="0"/>
                          </a:rPr>
                          <m:t>𝜸</m:t>
                        </m:r>
                        <m:r>
                          <a:rPr lang="en-US" altLang="zh-CN" i="1">
                            <a:latin typeface="Cambria Math" panose="02040503050406030204" pitchFamily="18" charset="0"/>
                          </a:rPr>
                          <m:t>𝑙</m:t>
                        </m:r>
                        <m:r>
                          <a:rPr lang="en-US" altLang="zh-CN">
                            <a:latin typeface="Cambria Math" panose="02040503050406030204" pitchFamily="18" charset="0"/>
                          </a:rPr>
                          <m:t>)</m:t>
                        </m:r>
                      </m:e>
                    </m:func>
                  </m:oMath>
                </a14:m>
                <a:r>
                  <a:rPr lang="zh-CN" altLang="en-US" dirty="0"/>
                  <a:t>，其中</a:t>
                </a:r>
                <a14:m>
                  <m:oMath xmlns:m="http://schemas.openxmlformats.org/officeDocument/2006/math">
                    <m:r>
                      <a:rPr lang="en-US" altLang="zh-CN" b="1" i="1" smtClean="0">
                        <a:latin typeface="Cambria Math" panose="02040503050406030204" pitchFamily="18" charset="0"/>
                      </a:rPr>
                      <m:t>𝜸</m:t>
                    </m:r>
                  </m:oMath>
                </a14:m>
                <a:r>
                  <a:rPr lang="zh-CN" altLang="en-US" dirty="0"/>
                  <a:t>是前面定义的</a:t>
                </a:r>
                <a14:m>
                  <m:oMath xmlns:m="http://schemas.openxmlformats.org/officeDocument/2006/math">
                    <m:r>
                      <a:rPr lang="en-US" altLang="zh-CN" b="0" i="1" smtClean="0">
                        <a:latin typeface="Cambria Math" panose="02040503050406030204" pitchFamily="18" charset="0"/>
                      </a:rPr>
                      <m:t>𝑁</m:t>
                    </m:r>
                  </m:oMath>
                </a14:m>
                <a:r>
                  <a:rPr lang="zh-CN" altLang="en-US" i="0" dirty="0"/>
                  <a:t>个传播模式的复传播常数。求出</a:t>
                </a:r>
                <a14:m>
                  <m:oMath xmlns:m="http://schemas.openxmlformats.org/officeDocument/2006/math">
                    <m:r>
                      <a:rPr lang="en-US" altLang="zh-CN" b="1" i="1" smtClean="0">
                        <a:latin typeface="Cambria Math" panose="02040503050406030204" pitchFamily="18" charset="0"/>
                      </a:rPr>
                      <m:t>𝜞</m:t>
                    </m:r>
                  </m:oMath>
                </a14:m>
                <a:r>
                  <a:rPr lang="zh-CN" altLang="en-US" i="0" dirty="0"/>
                  <a:t>后，即可进一步求出特征阻抗矩阵</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oMath>
                </a14:m>
                <a:r>
                  <a:rPr lang="zh-CN" altLang="en-US" dirty="0"/>
                  <a:t>和</a:t>
                </a:r>
                <a14:m>
                  <m:oMath xmlns:m="http://schemas.openxmlformats.org/officeDocument/2006/math">
                    <m:r>
                      <a:rPr lang="en-US" altLang="zh-CN" i="1" dirty="0" smtClean="0">
                        <a:latin typeface="Cambria Math" panose="02040503050406030204" pitchFamily="18" charset="0"/>
                      </a:rPr>
                      <m:t>𝑅𝐿𝐺𝐶</m:t>
                    </m:r>
                  </m:oMath>
                </a14:m>
                <a:r>
                  <a:rPr lang="zh-CN" altLang="en-US" i="0" dirty="0"/>
                  <a:t>。</a:t>
                </a:r>
              </a:p>
            </p:txBody>
          </p:sp>
        </mc:Choice>
        <mc:Fallback xmlns="">
          <p:sp>
            <p:nvSpPr>
              <p:cNvPr id="3" name="备注占位符 2"/>
              <p:cNvSpPr>
                <a:spLocks noGrp="1"/>
              </p:cNvSpPr>
              <p:nvPr>
                <p:ph type="body" idx="1"/>
              </p:nvPr>
            </p:nvSpPr>
            <p:spPr/>
            <p:txBody>
              <a:bodyPr/>
              <a:lstStyle/>
              <a:p>
                <a:r>
                  <a:rPr lang="zh-CN" altLang="en-US" dirty="0"/>
                  <a:t>前面已导出了正过程，即由传输线参数求解 </a:t>
                </a:r>
                <a:r>
                  <a:rPr lang="en-US" altLang="zh-CN" i="1" dirty="0"/>
                  <a:t>S</a:t>
                </a:r>
                <a:r>
                  <a:rPr lang="en-US" altLang="zh-CN" dirty="0"/>
                  <a:t> </a:t>
                </a:r>
                <a:r>
                  <a:rPr lang="zh-CN" altLang="en-US" dirty="0"/>
                  <a:t>参数的过程，大致如图所示：首先对单位长度参数矩阵</a:t>
                </a:r>
                <a:r>
                  <a:rPr lang="en-US" altLang="zh-CN" sz="1200" b="1" i="0">
                    <a:latin typeface="Cambria Math" panose="02040503050406030204" pitchFamily="18" charset="0"/>
                  </a:rPr>
                  <a:t>𝒁</a:t>
                </a:r>
                <a:r>
                  <a:rPr lang="zh-CN" altLang="zh-CN" sz="1200" b="1" i="0">
                    <a:latin typeface="Cambria Math" panose="02040503050406030204" pitchFamily="18" charset="0"/>
                  </a:rPr>
                  <a:t> ̃</a:t>
                </a:r>
                <a:r>
                  <a:rPr lang="en-US" altLang="zh-CN" sz="1200" b="1" i="0">
                    <a:latin typeface="Cambria Math" panose="02040503050406030204" pitchFamily="18" charset="0"/>
                  </a:rPr>
                  <a:t>𝒀</a:t>
                </a:r>
                <a:r>
                  <a:rPr lang="zh-CN" altLang="zh-CN" sz="1200" b="1" i="0">
                    <a:latin typeface="Cambria Math" panose="02040503050406030204" pitchFamily="18" charset="0"/>
                  </a:rPr>
                  <a:t> ̃</a:t>
                </a:r>
                <a:r>
                  <a:rPr lang="zh-CN" altLang="en-US" dirty="0"/>
                  <a:t>或</a:t>
                </a:r>
                <a:r>
                  <a:rPr lang="en-US" altLang="zh-CN" sz="1200" b="1" i="0">
                    <a:latin typeface="Cambria Math" panose="02040503050406030204" pitchFamily="18" charset="0"/>
                  </a:rPr>
                  <a:t>𝒀</a:t>
                </a:r>
                <a:r>
                  <a:rPr lang="zh-CN" altLang="zh-CN" sz="1200" b="1" i="0">
                    <a:latin typeface="Cambria Math" panose="02040503050406030204" pitchFamily="18" charset="0"/>
                  </a:rPr>
                  <a:t> ̃</a:t>
                </a:r>
                <a:r>
                  <a:rPr lang="en-US" altLang="zh-CN" sz="1200" b="1" i="0">
                    <a:latin typeface="Cambria Math" panose="02040503050406030204" pitchFamily="18" charset="0"/>
                  </a:rPr>
                  <a:t>𝒁</a:t>
                </a:r>
                <a:r>
                  <a:rPr lang="zh-CN" altLang="zh-CN" sz="1200" b="1" i="0">
                    <a:latin typeface="Cambria Math" panose="02040503050406030204" pitchFamily="18" charset="0"/>
                  </a:rPr>
                  <a:t> ̃</a:t>
                </a:r>
                <a:r>
                  <a:rPr lang="zh-CN" altLang="en-US" dirty="0"/>
                  <a:t>作对角化，然后计算复传播常数矩阵和特征阻抗矩阵，然后计算链参数，最后转换为 </a:t>
                </a:r>
                <a:r>
                  <a:rPr lang="en-US" altLang="zh-CN" i="1" dirty="0"/>
                  <a:t>S</a:t>
                </a:r>
                <a:r>
                  <a:rPr lang="en-US" altLang="zh-CN" dirty="0"/>
                  <a:t> </a:t>
                </a:r>
                <a:r>
                  <a:rPr lang="zh-CN" altLang="en-US" dirty="0"/>
                  <a:t>参数。</a:t>
                </a:r>
                <a:endParaRPr lang="en-US" altLang="zh-CN" dirty="0"/>
              </a:p>
              <a:p>
                <a:endParaRPr lang="en-US" altLang="zh-CN" dirty="0"/>
              </a:p>
              <a:p>
                <a:r>
                  <a:rPr lang="zh-CN" altLang="en-US" dirty="0"/>
                  <a:t>其逆过程，即由 </a:t>
                </a:r>
                <a:r>
                  <a:rPr lang="en-US" altLang="zh-CN" i="1" dirty="0"/>
                  <a:t>S</a:t>
                </a:r>
                <a:r>
                  <a:rPr lang="en-US" altLang="zh-CN" dirty="0"/>
                  <a:t> </a:t>
                </a:r>
                <a:r>
                  <a:rPr lang="zh-CN" altLang="en-US" dirty="0"/>
                  <a:t>参数提取 </a:t>
                </a:r>
                <a:r>
                  <a:rPr lang="en-US" altLang="zh-CN" i="1" dirty="0"/>
                  <a:t>RLGC</a:t>
                </a:r>
                <a:r>
                  <a:rPr lang="en-US" altLang="zh-CN" dirty="0"/>
                  <a:t> </a:t>
                </a:r>
                <a:r>
                  <a:rPr lang="zh-CN" altLang="en-US" dirty="0"/>
                  <a:t>参数的流程大致为：首先将 </a:t>
                </a:r>
                <a:r>
                  <a:rPr lang="en-US" altLang="zh-CN" i="1" dirty="0"/>
                  <a:t>S</a:t>
                </a:r>
                <a:r>
                  <a:rPr lang="en-US" altLang="zh-CN" dirty="0"/>
                  <a:t> </a:t>
                </a:r>
                <a:r>
                  <a:rPr lang="zh-CN" altLang="en-US" dirty="0"/>
                  <a:t>参数转换为 </a:t>
                </a:r>
                <a:r>
                  <a:rPr lang="en-US" altLang="zh-CN" i="1" dirty="0"/>
                  <a:t>ABCD</a:t>
                </a:r>
                <a:r>
                  <a:rPr lang="zh-CN" altLang="en-US" dirty="0"/>
                  <a:t> 参数，然后对链参数的 </a:t>
                </a:r>
                <a:r>
                  <a:rPr lang="en-US" altLang="zh-CN" i="1" dirty="0"/>
                  <a:t>A</a:t>
                </a:r>
                <a:r>
                  <a:rPr lang="en-US" altLang="zh-CN" dirty="0"/>
                  <a:t> </a:t>
                </a:r>
                <a:r>
                  <a:rPr lang="zh-CN" altLang="en-US" dirty="0"/>
                  <a:t>项作对角化。由于前面已导出 </a:t>
                </a:r>
                <a:r>
                  <a:rPr lang="en-US" altLang="zh-CN" i="1" dirty="0"/>
                  <a:t>A</a:t>
                </a:r>
                <a:r>
                  <a:rPr lang="en-US" altLang="zh-CN" dirty="0"/>
                  <a:t> </a:t>
                </a:r>
                <a:r>
                  <a:rPr lang="zh-CN" altLang="en-US" dirty="0"/>
                  <a:t>项关于传输线参数的表达式如下，所以可令 </a:t>
                </a:r>
                <a:r>
                  <a:rPr lang="en-US" altLang="zh-CN" i="1" dirty="0"/>
                  <a:t>A</a:t>
                </a:r>
                <a:r>
                  <a:rPr lang="en-US" altLang="zh-CN" dirty="0"/>
                  <a:t> </a:t>
                </a:r>
                <a:r>
                  <a:rPr lang="zh-CN" altLang="en-US" dirty="0"/>
                  <a:t>的特征向量矩阵</a:t>
                </a:r>
                <a:r>
                  <a:rPr lang="en-US" altLang="zh-CN" b="1" i="0">
                    <a:latin typeface="Cambria Math" panose="02040503050406030204" pitchFamily="18" charset="0"/>
                  </a:rPr>
                  <a:t>𝑬</a:t>
                </a:r>
                <a:r>
                  <a:rPr lang="zh-CN" altLang="zh-CN" b="1" i="0">
                    <a:latin typeface="Cambria Math" panose="02040503050406030204" pitchFamily="18" charset="0"/>
                  </a:rPr>
                  <a:t>_</a:t>
                </a:r>
                <a:r>
                  <a:rPr lang="en-US" altLang="zh-CN" i="0">
                    <a:latin typeface="Cambria Math" panose="02040503050406030204" pitchFamily="18" charset="0"/>
                  </a:rPr>
                  <a:t>𝐴</a:t>
                </a:r>
                <a:r>
                  <a:rPr lang="zh-CN" altLang="en-US" dirty="0"/>
                  <a:t>作为复传播常数矩阵</a:t>
                </a:r>
                <a:r>
                  <a:rPr lang="en-US" altLang="zh-CN" b="1" i="0">
                    <a:latin typeface="Cambria Math" panose="02040503050406030204" pitchFamily="18" charset="0"/>
                  </a:rPr>
                  <a:t>𝜞</a:t>
                </a:r>
                <a:r>
                  <a:rPr lang="zh-CN" altLang="en-US" dirty="0"/>
                  <a:t>的特征向量矩阵</a:t>
                </a:r>
                <a:r>
                  <a:rPr lang="en-US" altLang="zh-CN" b="1" i="0">
                    <a:latin typeface="Cambria Math" panose="02040503050406030204" pitchFamily="18" charset="0"/>
                  </a:rPr>
                  <a:t>𝑬</a:t>
                </a:r>
                <a:r>
                  <a:rPr lang="zh-CN" altLang="en-US" dirty="0"/>
                  <a:t>，令 </a:t>
                </a:r>
                <a:r>
                  <a:rPr lang="en-US" altLang="zh-CN" i="1" dirty="0"/>
                  <a:t>A</a:t>
                </a:r>
                <a:r>
                  <a:rPr lang="en-US" altLang="zh-CN" dirty="0"/>
                  <a:t> </a:t>
                </a:r>
                <a:r>
                  <a:rPr lang="zh-CN" altLang="en-US" dirty="0"/>
                  <a:t>的特征值对角阵</a:t>
                </a:r>
                <a:r>
                  <a:rPr lang="en-US" altLang="zh-CN" b="1" i="0">
                    <a:latin typeface="Cambria Math" panose="02040503050406030204" pitchFamily="18" charset="0"/>
                  </a:rPr>
                  <a:t>𝜦</a:t>
                </a:r>
                <a:r>
                  <a:rPr lang="zh-CN" altLang="zh-CN" b="1" i="0">
                    <a:latin typeface="Cambria Math" panose="02040503050406030204" pitchFamily="18" charset="0"/>
                  </a:rPr>
                  <a:t>_</a:t>
                </a:r>
                <a:r>
                  <a:rPr lang="en-US" altLang="zh-CN" i="0">
                    <a:latin typeface="Cambria Math" panose="02040503050406030204" pitchFamily="18" charset="0"/>
                  </a:rPr>
                  <a:t>𝐴</a:t>
                </a:r>
                <a:r>
                  <a:rPr lang="zh-CN" altLang="en-US" dirty="0"/>
                  <a:t>作为</a:t>
                </a:r>
                <a:r>
                  <a:rPr lang="en-US" altLang="zh-CN" i="0">
                    <a:latin typeface="Cambria Math" panose="02040503050406030204" pitchFamily="18" charset="0"/>
                  </a:rPr>
                  <a:t>cosh</a:t>
                </a:r>
                <a:r>
                  <a:rPr lang="zh-CN" altLang="zh-CN" i="0">
                    <a:latin typeface="Cambria Math" panose="02040503050406030204" pitchFamily="18" charset="0"/>
                  </a:rPr>
                  <a:t>⁡〖</a:t>
                </a:r>
                <a:r>
                  <a:rPr lang="en-US" altLang="zh-CN" i="0">
                    <a:latin typeface="Cambria Math" panose="02040503050406030204" pitchFamily="18" charset="0"/>
                  </a:rPr>
                  <a:t>(</a:t>
                </a:r>
                <a:r>
                  <a:rPr lang="en-US" altLang="zh-CN" b="1" i="0">
                    <a:latin typeface="Cambria Math" panose="02040503050406030204" pitchFamily="18" charset="0"/>
                  </a:rPr>
                  <a:t>𝜸</a:t>
                </a:r>
                <a:r>
                  <a:rPr lang="en-US" altLang="zh-CN" i="0">
                    <a:latin typeface="Cambria Math" panose="02040503050406030204" pitchFamily="18" charset="0"/>
                  </a:rPr>
                  <a:t>𝑙)</a:t>
                </a:r>
                <a:r>
                  <a:rPr lang="zh-CN" altLang="zh-CN" i="0">
                    <a:latin typeface="Cambria Math" panose="02040503050406030204" pitchFamily="18" charset="0"/>
                  </a:rPr>
                  <a:t>〗</a:t>
                </a:r>
                <a:r>
                  <a:rPr lang="zh-CN" altLang="en-US" dirty="0"/>
                  <a:t>，其中</a:t>
                </a:r>
                <a:r>
                  <a:rPr lang="en-US" altLang="zh-CN" b="1" i="0">
                    <a:latin typeface="Cambria Math" panose="02040503050406030204" pitchFamily="18" charset="0"/>
                  </a:rPr>
                  <a:t>𝜸</a:t>
                </a:r>
                <a:r>
                  <a:rPr lang="zh-CN" altLang="en-US" dirty="0"/>
                  <a:t>是前面定义的</a:t>
                </a:r>
                <a:r>
                  <a:rPr lang="en-US" altLang="zh-CN" b="0" i="0">
                    <a:latin typeface="Cambria Math" panose="02040503050406030204" pitchFamily="18" charset="0"/>
                  </a:rPr>
                  <a:t>𝑁</a:t>
                </a:r>
                <a:r>
                  <a:rPr lang="zh-CN" altLang="en-US" i="0" dirty="0"/>
                  <a:t>个传播模式的复传播常数。求出</a:t>
                </a:r>
                <a:r>
                  <a:rPr lang="en-US" altLang="zh-CN" b="1" i="0">
                    <a:latin typeface="Cambria Math" panose="02040503050406030204" pitchFamily="18" charset="0"/>
                  </a:rPr>
                  <a:t>𝜞</a:t>
                </a:r>
                <a:r>
                  <a:rPr lang="zh-CN" altLang="en-US" i="0" dirty="0"/>
                  <a:t>后，即可进一步求出特征阻抗矩阵</a:t>
                </a:r>
                <a:r>
                  <a:rPr lang="en-US" altLang="zh-CN" b="1" i="0">
                    <a:latin typeface="Cambria Math" panose="02040503050406030204" pitchFamily="18" charset="0"/>
                  </a:rPr>
                  <a:t>𝒁</a:t>
                </a:r>
                <a:r>
                  <a:rPr lang="zh-CN" altLang="zh-CN" b="1" i="0">
                    <a:latin typeface="Cambria Math" panose="02040503050406030204" pitchFamily="18" charset="0"/>
                  </a:rPr>
                  <a:t>_</a:t>
                </a:r>
                <a:r>
                  <a:rPr lang="en-US" altLang="zh-CN" i="0">
                    <a:latin typeface="Cambria Math" panose="02040503050406030204" pitchFamily="18" charset="0"/>
                  </a:rPr>
                  <a:t>C</a:t>
                </a:r>
                <a:r>
                  <a:rPr lang="zh-CN" altLang="en-US" dirty="0"/>
                  <a:t>和</a:t>
                </a:r>
                <a:r>
                  <a:rPr lang="en-US" altLang="zh-CN" i="0" dirty="0">
                    <a:latin typeface="Cambria Math" panose="02040503050406030204" pitchFamily="18" charset="0"/>
                  </a:rPr>
                  <a:t>𝑅𝐿𝐺𝐶</a:t>
                </a:r>
                <a:r>
                  <a:rPr lang="zh-CN" altLang="en-US" i="0" dirty="0"/>
                  <a:t>。</a:t>
                </a:r>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12</a:t>
            </a:fld>
            <a:endParaRPr lang="zh-CN" altLang="en-US"/>
          </a:p>
        </p:txBody>
      </p:sp>
    </p:spTree>
    <p:extLst>
      <p:ext uri="{BB962C8B-B14F-4D97-AF65-F5344CB8AC3E}">
        <p14:creationId xmlns:p14="http://schemas.microsoft.com/office/powerpoint/2010/main" val="1540949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以一个双导体传输线为例，其传播常数为标量。由前面导出的式子</a:t>
                </a:r>
                <a14:m>
                  <m:oMath xmlns:m="http://schemas.openxmlformats.org/officeDocument/2006/math">
                    <m:sSub>
                      <m:sSubPr>
                        <m:ctrlPr>
                          <a:rPr lang="zh-CN" altLang="zh-CN" i="1" smtClean="0">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r>
                      <a:rPr lang="en-US" altLang="zh-CN">
                        <a:latin typeface="Cambria Math" panose="02040503050406030204" pitchFamily="18" charset="0"/>
                      </a:rPr>
                      <m:t>=</m:t>
                    </m:r>
                    <m:func>
                      <m:funcPr>
                        <m:ctrlPr>
                          <a:rPr lang="zh-CN" altLang="zh-CN" i="1">
                            <a:latin typeface="Cambria Math" panose="02040503050406030204" pitchFamily="18" charset="0"/>
                          </a:rPr>
                        </m:ctrlPr>
                      </m:funcPr>
                      <m:fName>
                        <m:r>
                          <m:rPr>
                            <m:sty m:val="p"/>
                          </m:rPr>
                          <a:rPr lang="en-US" altLang="zh-CN">
                            <a:latin typeface="Cambria Math" panose="02040503050406030204" pitchFamily="18" charset="0"/>
                          </a:rPr>
                          <m:t>cosh</m:t>
                        </m:r>
                      </m:fName>
                      <m:e>
                        <m:r>
                          <a:rPr lang="en-US" altLang="zh-CN">
                            <a:latin typeface="Cambria Math" panose="02040503050406030204" pitchFamily="18" charset="0"/>
                          </a:rPr>
                          <m:t>(</m:t>
                        </m:r>
                        <m:r>
                          <a:rPr lang="en-US" altLang="zh-CN" b="1" i="1">
                            <a:latin typeface="Cambria Math" panose="02040503050406030204" pitchFamily="18" charset="0"/>
                          </a:rPr>
                          <m:t>𝜸</m:t>
                        </m:r>
                        <m:r>
                          <a:rPr lang="en-US" altLang="zh-CN" i="1">
                            <a:latin typeface="Cambria Math" panose="02040503050406030204" pitchFamily="18" charset="0"/>
                          </a:rPr>
                          <m:t>𝑙</m:t>
                        </m:r>
                        <m:r>
                          <a:rPr lang="en-US" altLang="zh-CN">
                            <a:latin typeface="Cambria Math" panose="02040503050406030204" pitchFamily="18" charset="0"/>
                          </a:rPr>
                          <m:t>)</m:t>
                        </m:r>
                      </m:e>
                    </m:func>
                  </m:oMath>
                </a14:m>
                <a:r>
                  <a:rPr lang="zh-CN" altLang="en-US" dirty="0"/>
                  <a:t>反解出</a:t>
                </a:r>
                <a14:m>
                  <m:oMath xmlns:m="http://schemas.openxmlformats.org/officeDocument/2006/math">
                    <m:r>
                      <a:rPr lang="en-US" altLang="zh-CN" b="1" i="1" smtClean="0">
                        <a:latin typeface="Cambria Math" panose="02040503050406030204" pitchFamily="18" charset="0"/>
                      </a:rPr>
                      <m:t>𝜸</m:t>
                    </m:r>
                  </m:oMath>
                </a14:m>
                <a:r>
                  <a:rPr lang="zh-CN" altLang="en-US" dirty="0"/>
                  <a:t>，发现其虚部，即相位常数</a:t>
                </a:r>
                <a14:m>
                  <m:oMath xmlns:m="http://schemas.openxmlformats.org/officeDocument/2006/math">
                    <m:r>
                      <a:rPr lang="en-US" altLang="zh-CN" b="0" i="1" smtClean="0">
                        <a:latin typeface="Cambria Math" panose="02040503050406030204" pitchFamily="18" charset="0"/>
                      </a:rPr>
                      <m:t>𝛽</m:t>
                    </m:r>
                  </m:oMath>
                </a14:m>
                <a:r>
                  <a:rPr lang="zh-CN" altLang="en-US" dirty="0"/>
                  <a:t>具有右图所示的周期性现象。然而，我们知道</a:t>
                </a:r>
                <a:r>
                  <a:rPr lang="zh-CN" altLang="en-US" b="0" dirty="0"/>
                  <a:t>相位</a:t>
                </a:r>
                <a14:m>
                  <m:oMath xmlns:m="http://schemas.openxmlformats.org/officeDocument/2006/math">
                    <m:r>
                      <a:rPr lang="zh-CN" altLang="en-US" i="1">
                        <a:latin typeface="Cambria Math" panose="02040503050406030204" pitchFamily="18" charset="0"/>
                      </a:rPr>
                      <m:t>常数</m:t>
                    </m:r>
                    <m:r>
                      <a:rPr lang="en-US" altLang="zh-CN" b="0" i="1" smtClean="0">
                        <a:latin typeface="Cambria Math" panose="02040503050406030204" pitchFamily="18" charset="0"/>
                      </a:rPr>
                      <m:t>𝛽</m:t>
                    </m:r>
                  </m:oMath>
                </a14:m>
                <a:r>
                  <a:rPr lang="zh-CN" altLang="en-US" dirty="0"/>
                  <a:t>应是单调增加的连续函数。</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这种现象就是所谓的“相位折叠”现象。相位折叠的存在不是因为公式有误，而是因为双曲余弦函数具有周期</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r>
                      <a:rPr lang="en-US" altLang="zh-CN" b="0" i="1" smtClean="0">
                        <a:latin typeface="Cambria Math" panose="02040503050406030204" pitchFamily="18" charset="0"/>
                      </a:rPr>
                      <m:t>𝑖</m:t>
                    </m:r>
                  </m:oMath>
                </a14:m>
                <a:r>
                  <a:rPr lang="zh-CN" altLang="en-US" dirty="0"/>
                  <a:t>。相应地，其反函数为多值函数，但我们计算时一般只会取其主值。</a:t>
                </a:r>
                <a:r>
                  <a:rPr lang="en-US" altLang="zh-CN" dirty="0"/>
                  <a:t> </a:t>
                </a:r>
                <a:r>
                  <a:rPr lang="zh-CN" altLang="en-US" dirty="0"/>
                  <a:t>要还原</a:t>
                </a:r>
                <a14:m>
                  <m:oMath xmlns:m="http://schemas.openxmlformats.org/officeDocument/2006/math">
                    <m:r>
                      <a:rPr lang="en-US" altLang="zh-CN" b="0" i="1" smtClean="0">
                        <a:latin typeface="Cambria Math" panose="02040503050406030204" pitchFamily="18" charset="0"/>
                      </a:rPr>
                      <m:t>𝛽</m:t>
                    </m:r>
                  </m:oMath>
                </a14:m>
                <a:r>
                  <a:rPr lang="zh-CN" altLang="en-US" dirty="0"/>
                  <a:t>的真值，一个直观的想法就是在每个跳变点处，把“断开”的部分“拼接”到前面的部分上。说得严格一点，就是在每个频率点处，统计前面的不连续点个数，如果有</a:t>
                </a:r>
                <a14:m>
                  <m:oMath xmlns:m="http://schemas.openxmlformats.org/officeDocument/2006/math">
                    <m:r>
                      <a:rPr lang="en-US" altLang="zh-CN" b="0" i="1" smtClean="0">
                        <a:latin typeface="Cambria Math" panose="02040503050406030204" pitchFamily="18" charset="0"/>
                      </a:rPr>
                      <m:t>𝑛</m:t>
                    </m:r>
                  </m:oMath>
                </a14:m>
                <a:r>
                  <a:rPr lang="zh-CN" altLang="en-US" dirty="0"/>
                  <a:t>个，就在原来的值的基础上加上</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r>
                      <a:rPr lang="en-US" altLang="zh-CN" b="0" i="1" smtClean="0">
                        <a:latin typeface="Cambria Math" panose="02040503050406030204" pitchFamily="18" charset="0"/>
                      </a:rPr>
                      <m:t>𝑛</m:t>
                    </m:r>
                  </m:oMath>
                </a14:m>
                <a:r>
                  <a:rPr lang="zh-CN" altLang="en-US" dirty="0"/>
                  <a:t>。</a:t>
                </a:r>
                <a:endParaRPr lang="en-US" altLang="zh-CN"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以一个双导体传输线为例，其传播常数为标量。由前面导出的式子</a:t>
                </a:r>
                <a:r>
                  <a:rPr lang="en-US" altLang="zh-CN" b="1" i="0">
                    <a:latin typeface="Cambria Math" panose="02040503050406030204" pitchFamily="18" charset="0"/>
                  </a:rPr>
                  <a:t>𝜦</a:t>
                </a:r>
                <a:r>
                  <a:rPr lang="zh-CN" altLang="zh-CN" b="1" i="0">
                    <a:latin typeface="Cambria Math" panose="02040503050406030204" pitchFamily="18" charset="0"/>
                  </a:rPr>
                  <a:t>_</a:t>
                </a:r>
                <a:r>
                  <a:rPr lang="en-US" altLang="zh-CN" i="0">
                    <a:latin typeface="Cambria Math" panose="02040503050406030204" pitchFamily="18" charset="0"/>
                  </a:rPr>
                  <a:t>𝐴=cosh</a:t>
                </a:r>
                <a:r>
                  <a:rPr lang="zh-CN" altLang="zh-CN" i="0">
                    <a:latin typeface="Cambria Math" panose="02040503050406030204" pitchFamily="18" charset="0"/>
                  </a:rPr>
                  <a:t>⁡〖</a:t>
                </a:r>
                <a:r>
                  <a:rPr lang="en-US" altLang="zh-CN" i="0">
                    <a:latin typeface="Cambria Math" panose="02040503050406030204" pitchFamily="18" charset="0"/>
                  </a:rPr>
                  <a:t>(</a:t>
                </a:r>
                <a:r>
                  <a:rPr lang="en-US" altLang="zh-CN" b="1" i="0">
                    <a:latin typeface="Cambria Math" panose="02040503050406030204" pitchFamily="18" charset="0"/>
                  </a:rPr>
                  <a:t>𝜸</a:t>
                </a:r>
                <a:r>
                  <a:rPr lang="en-US" altLang="zh-CN" i="0">
                    <a:latin typeface="Cambria Math" panose="02040503050406030204" pitchFamily="18" charset="0"/>
                  </a:rPr>
                  <a:t>𝑙)</a:t>
                </a:r>
                <a:r>
                  <a:rPr lang="zh-CN" altLang="zh-CN" i="0">
                    <a:latin typeface="Cambria Math" panose="02040503050406030204" pitchFamily="18" charset="0"/>
                  </a:rPr>
                  <a:t>〗</a:t>
                </a:r>
                <a:r>
                  <a:rPr lang="zh-CN" altLang="en-US" dirty="0"/>
                  <a:t>反解出</a:t>
                </a:r>
                <a:r>
                  <a:rPr lang="en-US" altLang="zh-CN" b="1" i="0">
                    <a:latin typeface="Cambria Math" panose="02040503050406030204" pitchFamily="18" charset="0"/>
                  </a:rPr>
                  <a:t>𝜸</a:t>
                </a:r>
                <a:r>
                  <a:rPr lang="zh-CN" altLang="en-US" dirty="0"/>
                  <a:t>，发现其虚部，即相位常数</a:t>
                </a:r>
                <a:r>
                  <a:rPr lang="en-US" altLang="zh-CN" b="0" i="0">
                    <a:latin typeface="Cambria Math" panose="02040503050406030204" pitchFamily="18" charset="0"/>
                  </a:rPr>
                  <a:t>𝛽</a:t>
                </a:r>
                <a:r>
                  <a:rPr lang="zh-CN" altLang="en-US" dirty="0"/>
                  <a:t>具有右图所示的周期性现象。然而，我们知道</a:t>
                </a:r>
                <a:r>
                  <a:rPr lang="zh-CN" altLang="en-US" b="0" dirty="0"/>
                  <a:t>相位</a:t>
                </a:r>
                <a:r>
                  <a:rPr lang="zh-CN" altLang="en-US" i="0">
                    <a:latin typeface="Cambria Math" panose="02040503050406030204" pitchFamily="18" charset="0"/>
                  </a:rPr>
                  <a:t>常数</a:t>
                </a:r>
                <a:r>
                  <a:rPr lang="en-US" altLang="zh-CN" b="0" i="0">
                    <a:latin typeface="Cambria Math" panose="02040503050406030204" pitchFamily="18" charset="0"/>
                  </a:rPr>
                  <a:t>𝛽</a:t>
                </a:r>
                <a:r>
                  <a:rPr lang="zh-CN" altLang="en-US" dirty="0"/>
                  <a:t>应是单调增加的连续函数。</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这种现象就是所谓的“相位折叠”现象。相位折叠的存在不是因为公式有误，而是因为双曲余弦函数具有周期</a:t>
                </a:r>
                <a:r>
                  <a:rPr lang="en-US" altLang="zh-CN" b="0" i="0">
                    <a:latin typeface="Cambria Math" panose="02040503050406030204" pitchFamily="18" charset="0"/>
                  </a:rPr>
                  <a:t>2𝜋𝑖</a:t>
                </a:r>
                <a:r>
                  <a:rPr lang="zh-CN" altLang="en-US" dirty="0"/>
                  <a:t>。相应地，其反函数为多值函数，但我们计算时一般只会取其主值。</a:t>
                </a:r>
                <a:r>
                  <a:rPr lang="en-US" altLang="zh-CN" dirty="0"/>
                  <a:t> </a:t>
                </a:r>
                <a:r>
                  <a:rPr lang="zh-CN" altLang="en-US" dirty="0"/>
                  <a:t>要还原</a:t>
                </a:r>
                <a:r>
                  <a:rPr lang="en-US" altLang="zh-CN" b="0" i="0">
                    <a:latin typeface="Cambria Math" panose="02040503050406030204" pitchFamily="18" charset="0"/>
                  </a:rPr>
                  <a:t>𝛽</a:t>
                </a:r>
                <a:r>
                  <a:rPr lang="zh-CN" altLang="en-US" dirty="0"/>
                  <a:t>的真值，一个直观的想法就是在每个跳变点处，把“断开”的部分“拼接”到前面的部分上。说得严格一点，就是在每个频率点处，统计前面的不连续点个数，如果有</a:t>
                </a:r>
                <a:r>
                  <a:rPr lang="en-US" altLang="zh-CN" b="0" i="0">
                    <a:latin typeface="Cambria Math" panose="02040503050406030204" pitchFamily="18" charset="0"/>
                  </a:rPr>
                  <a:t>𝑛</a:t>
                </a:r>
                <a:r>
                  <a:rPr lang="zh-CN" altLang="en-US" dirty="0"/>
                  <a:t>个，就在原来的值的基础上加上</a:t>
                </a:r>
                <a:r>
                  <a:rPr lang="en-US" altLang="zh-CN" b="0" i="0">
                    <a:latin typeface="Cambria Math" panose="02040503050406030204" pitchFamily="18" charset="0"/>
                  </a:rPr>
                  <a:t>2𝜋𝑛</a:t>
                </a:r>
                <a:r>
                  <a:rPr lang="zh-CN" altLang="en-US" dirty="0"/>
                  <a:t>。</a:t>
                </a:r>
                <a:endParaRPr lang="en-US" altLang="zh-CN" dirty="0"/>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13</a:t>
            </a:fld>
            <a:endParaRPr lang="zh-CN" altLang="en-US"/>
          </a:p>
        </p:txBody>
      </p:sp>
    </p:spTree>
    <p:extLst>
      <p:ext uri="{BB962C8B-B14F-4D97-AF65-F5344CB8AC3E}">
        <p14:creationId xmlns:p14="http://schemas.microsoft.com/office/powerpoint/2010/main" val="377136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由这个思路，就可以建立一种相位解折叠算法。即首先逐频率点算出</a:t>
                </a:r>
                <a14:m>
                  <m:oMath xmlns:m="http://schemas.openxmlformats.org/officeDocument/2006/math">
                    <m:r>
                      <a:rPr lang="en-US" altLang="zh-CN" b="1" i="1" smtClean="0">
                        <a:latin typeface="Cambria Math" panose="02040503050406030204" pitchFamily="18" charset="0"/>
                      </a:rPr>
                      <m:t>𝜸</m:t>
                    </m:r>
                    <m:r>
                      <a:rPr lang="en-US" altLang="zh-CN" i="1">
                        <a:latin typeface="Cambria Math" panose="02040503050406030204" pitchFamily="18" charset="0"/>
                      </a:rPr>
                      <m:t>𝑙</m:t>
                    </m:r>
                  </m:oMath>
                </a14:m>
                <a:r>
                  <a:rPr lang="zh-CN" altLang="en-US" dirty="0"/>
                  <a:t>的主值，然后统计不连续点个数，再由此还原</a:t>
                </a:r>
                <a14:m>
                  <m:oMath xmlns:m="http://schemas.openxmlformats.org/officeDocument/2006/math">
                    <m:r>
                      <a:rPr lang="en-US" altLang="zh-CN" b="1" i="1" smtClean="0">
                        <a:latin typeface="Cambria Math" panose="02040503050406030204" pitchFamily="18" charset="0"/>
                      </a:rPr>
                      <m:t>𝜸</m:t>
                    </m:r>
                    <m:r>
                      <a:rPr lang="en-US" altLang="zh-CN" i="1">
                        <a:latin typeface="Cambria Math" panose="02040503050406030204" pitchFamily="18" charset="0"/>
                      </a:rPr>
                      <m:t>𝑙</m:t>
                    </m:r>
                  </m:oMath>
                </a14:m>
                <a:r>
                  <a:rPr lang="zh-CN" altLang="en-US" dirty="0"/>
                  <a:t>的真值。</a:t>
                </a:r>
              </a:p>
            </p:txBody>
          </p:sp>
        </mc:Choice>
        <mc:Fallback xmlns="">
          <p:sp>
            <p:nvSpPr>
              <p:cNvPr id="3" name="备注占位符 2"/>
              <p:cNvSpPr>
                <a:spLocks noGrp="1"/>
              </p:cNvSpPr>
              <p:nvPr>
                <p:ph type="body" idx="1"/>
              </p:nvPr>
            </p:nvSpPr>
            <p:spPr/>
            <p:txBody>
              <a:bodyPr/>
              <a:lstStyle/>
              <a:p>
                <a:r>
                  <a:rPr lang="zh-CN" altLang="en-US" dirty="0"/>
                  <a:t>由这个思路，就可以建立一种相位解折叠算法。即首先逐频率点算出</a:t>
                </a:r>
                <a:r>
                  <a:rPr lang="en-US" altLang="zh-CN" b="1" i="0">
                    <a:latin typeface="Cambria Math" panose="02040503050406030204" pitchFamily="18" charset="0"/>
                  </a:rPr>
                  <a:t>𝜸</a:t>
                </a:r>
                <a:r>
                  <a:rPr lang="en-US" altLang="zh-CN" i="0">
                    <a:latin typeface="Cambria Math" panose="02040503050406030204" pitchFamily="18" charset="0"/>
                  </a:rPr>
                  <a:t>𝑙</a:t>
                </a:r>
                <a:r>
                  <a:rPr lang="zh-CN" altLang="en-US" dirty="0"/>
                  <a:t>的主值，然后统计不连续点个数，再由此还原</a:t>
                </a:r>
                <a:r>
                  <a:rPr lang="en-US" altLang="zh-CN" b="1" i="0">
                    <a:latin typeface="Cambria Math" panose="02040503050406030204" pitchFamily="18" charset="0"/>
                  </a:rPr>
                  <a:t>𝜸</a:t>
                </a:r>
                <a:r>
                  <a:rPr lang="en-US" altLang="zh-CN" i="0">
                    <a:latin typeface="Cambria Math" panose="02040503050406030204" pitchFamily="18" charset="0"/>
                  </a:rPr>
                  <a:t>𝑙</a:t>
                </a:r>
                <a:r>
                  <a:rPr lang="zh-CN" altLang="en-US" dirty="0"/>
                  <a:t>的真值。</a:t>
                </a:r>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14</a:t>
            </a:fld>
            <a:endParaRPr lang="zh-CN" altLang="en-US"/>
          </a:p>
        </p:txBody>
      </p:sp>
    </p:spTree>
    <p:extLst>
      <p:ext uri="{BB962C8B-B14F-4D97-AF65-F5344CB8AC3E}">
        <p14:creationId xmlns:p14="http://schemas.microsoft.com/office/powerpoint/2010/main" val="356223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将此算法用于前面双导体传输线的例子，由图中可见相位常数</a:t>
                </a:r>
                <a14:m>
                  <m:oMath xmlns:m="http://schemas.openxmlformats.org/officeDocument/2006/math">
                    <m:r>
                      <a:rPr lang="en-US" altLang="zh-CN" b="0" i="1" smtClean="0">
                        <a:latin typeface="Cambria Math" panose="02040503050406030204" pitchFamily="18" charset="0"/>
                      </a:rPr>
                      <m:t>𝛽</m:t>
                    </m:r>
                  </m:oMath>
                </a14:m>
                <a:r>
                  <a:rPr lang="zh-CN" altLang="en-US" dirty="0"/>
                  <a:t>已被正确解折叠。</a:t>
                </a:r>
              </a:p>
            </p:txBody>
          </p:sp>
        </mc:Choice>
        <mc:Fallback xmlns="">
          <p:sp>
            <p:nvSpPr>
              <p:cNvPr id="3" name="备注占位符 2"/>
              <p:cNvSpPr>
                <a:spLocks noGrp="1"/>
              </p:cNvSpPr>
              <p:nvPr>
                <p:ph type="body" idx="1"/>
              </p:nvPr>
            </p:nvSpPr>
            <p:spPr/>
            <p:txBody>
              <a:bodyPr/>
              <a:lstStyle/>
              <a:p>
                <a:r>
                  <a:rPr lang="zh-CN" altLang="en-US" dirty="0"/>
                  <a:t>将此算法用于前面双导体传输线的例子，由图中可见相位常数</a:t>
                </a:r>
                <a:r>
                  <a:rPr lang="en-US" altLang="zh-CN" b="0" i="0">
                    <a:latin typeface="Cambria Math" panose="02040503050406030204" pitchFamily="18" charset="0"/>
                  </a:rPr>
                  <a:t>𝛽</a:t>
                </a:r>
                <a:r>
                  <a:rPr lang="zh-CN" altLang="en-US" dirty="0"/>
                  <a:t>已被正确解折叠。</a:t>
                </a:r>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15</a:t>
            </a:fld>
            <a:endParaRPr lang="zh-CN" altLang="en-US"/>
          </a:p>
        </p:txBody>
      </p:sp>
    </p:spTree>
    <p:extLst>
      <p:ext uri="{BB962C8B-B14F-4D97-AF65-F5344CB8AC3E}">
        <p14:creationId xmlns:p14="http://schemas.microsoft.com/office/powerpoint/2010/main" val="3755731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然而，对于多导体传输线，情况就变得复杂了。以三导体传输线为例，它具有两个准</a:t>
            </a:r>
            <a:r>
              <a:rPr lang="en-US" altLang="zh-CN" dirty="0"/>
              <a:t>TEM</a:t>
            </a:r>
            <a:r>
              <a:rPr lang="zh-CN" altLang="en-US" dirty="0"/>
              <a:t>传播模式，也就具有两个模式</a:t>
            </a:r>
            <a:r>
              <a:rPr lang="en-US" altLang="zh-CN" dirty="0"/>
              <a:t>-</a:t>
            </a:r>
            <a:r>
              <a:rPr lang="zh-CN" altLang="en-US" dirty="0"/>
              <a:t>复传播常数。然而，对 </a:t>
            </a:r>
            <a:r>
              <a:rPr lang="en-US" altLang="zh-CN" i="1" dirty="0"/>
              <a:t>A</a:t>
            </a:r>
            <a:r>
              <a:rPr lang="en-US" altLang="zh-CN" dirty="0"/>
              <a:t> </a:t>
            </a:r>
            <a:r>
              <a:rPr lang="zh-CN" altLang="en-US" dirty="0"/>
              <a:t>作特征值分解的顺序是不确定的。在每个频率点处，分解顺序可能是模式</a:t>
            </a:r>
            <a:r>
              <a:rPr lang="en-US" altLang="zh-CN" dirty="0"/>
              <a:t>1-</a:t>
            </a:r>
            <a:r>
              <a:rPr lang="zh-CN" altLang="en-US" dirty="0"/>
              <a:t>模式</a:t>
            </a:r>
            <a:r>
              <a:rPr lang="en-US" altLang="zh-CN" dirty="0"/>
              <a:t>2</a:t>
            </a:r>
            <a:r>
              <a:rPr lang="zh-CN" altLang="en-US" dirty="0"/>
              <a:t>，也可能是模式</a:t>
            </a:r>
            <a:r>
              <a:rPr lang="en-US" altLang="zh-CN" dirty="0"/>
              <a:t>2-</a:t>
            </a:r>
            <a:r>
              <a:rPr lang="zh-CN" altLang="en-US" dirty="0"/>
              <a:t>模式</a:t>
            </a:r>
            <a:r>
              <a:rPr lang="en-US" altLang="zh-CN" dirty="0"/>
              <a:t>1</a:t>
            </a:r>
            <a:r>
              <a:rPr lang="zh-CN" altLang="en-US" dirty="0"/>
              <a:t>。从右图可见，同一线上红圈和蓝圈交替出现，说明特征值分解顺序确实在反复改变。</a:t>
            </a:r>
            <a:endParaRPr lang="en-US" altLang="zh-CN" dirty="0"/>
          </a:p>
        </p:txBody>
      </p:sp>
      <p:sp>
        <p:nvSpPr>
          <p:cNvPr id="4" name="灯片编号占位符 3"/>
          <p:cNvSpPr>
            <a:spLocks noGrp="1"/>
          </p:cNvSpPr>
          <p:nvPr>
            <p:ph type="sldNum" sz="quarter" idx="5"/>
          </p:nvPr>
        </p:nvSpPr>
        <p:spPr/>
        <p:txBody>
          <a:bodyPr/>
          <a:lstStyle/>
          <a:p>
            <a:fld id="{E3CFC841-E2E1-4802-8701-94EA307E94B0}" type="slidenum">
              <a:rPr lang="zh-CN" altLang="en-US" smtClean="0"/>
              <a:t>16</a:t>
            </a:fld>
            <a:endParaRPr lang="zh-CN" altLang="en-US"/>
          </a:p>
        </p:txBody>
      </p:sp>
    </p:spTree>
    <p:extLst>
      <p:ext uri="{BB962C8B-B14F-4D97-AF65-F5344CB8AC3E}">
        <p14:creationId xmlns:p14="http://schemas.microsoft.com/office/powerpoint/2010/main" val="470740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然而，在做不连续点计数时，总是对于特征值对角阵</a:t>
                </a:r>
                <a14:m>
                  <m:oMath xmlns:m="http://schemas.openxmlformats.org/officeDocument/2006/math">
                    <m:sSub>
                      <m:sSubPr>
                        <m:ctrlPr>
                          <a:rPr lang="zh-CN" altLang="zh-CN" i="1" smtClean="0">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oMath>
                </a14:m>
                <a:r>
                  <a:rPr lang="zh-CN" altLang="en-US" dirty="0"/>
                  <a:t>的同一位置实施判定。分解顺序的反复交换可能导致跳变点被提早或重复计数。若不考虑特征值排序，而直接实施相位解折叠，从右图可看出，蓝圈即模式</a:t>
                </a:r>
                <a:r>
                  <a:rPr lang="en-US" altLang="zh-CN" dirty="0"/>
                  <a:t>1</a:t>
                </a:r>
                <a:r>
                  <a:rPr lang="zh-CN" altLang="en-US" dirty="0"/>
                  <a:t>的跳变点被重复计数了两次，造成解折叠失败。</a:t>
                </a:r>
                <a:endParaRPr lang="en-US" altLang="zh-CN" dirty="0"/>
              </a:p>
              <a:p>
                <a:endParaRPr lang="en-US" altLang="zh-CN" dirty="0"/>
              </a:p>
              <a:p>
                <a:r>
                  <a:rPr lang="zh-CN" altLang="en-US" dirty="0"/>
                  <a:t>所以，要实现正确相位解折叠的一个必要条件就是特征值分解顺序要保持一致，也就是要实现所谓的“模式追踪”。</a:t>
                </a:r>
              </a:p>
              <a:p>
                <a:endParaRPr lang="zh-CN" altLang="en-US" dirty="0"/>
              </a:p>
            </p:txBody>
          </p:sp>
        </mc:Choice>
        <mc:Fallback xmlns="">
          <p:sp>
            <p:nvSpPr>
              <p:cNvPr id="3" name="备注占位符 2"/>
              <p:cNvSpPr>
                <a:spLocks noGrp="1"/>
              </p:cNvSpPr>
              <p:nvPr>
                <p:ph type="body" idx="1"/>
              </p:nvPr>
            </p:nvSpPr>
            <p:spPr/>
            <p:txBody>
              <a:bodyPr/>
              <a:lstStyle/>
              <a:p>
                <a:r>
                  <a:rPr lang="zh-CN" altLang="en-US" dirty="0"/>
                  <a:t>然而，在做不连续点计数时，总是对于特征值对角阵</a:t>
                </a:r>
                <a:r>
                  <a:rPr lang="en-US" altLang="zh-CN" b="1" i="0">
                    <a:latin typeface="Cambria Math" panose="02040503050406030204" pitchFamily="18" charset="0"/>
                  </a:rPr>
                  <a:t>𝜦</a:t>
                </a:r>
                <a:r>
                  <a:rPr lang="zh-CN" altLang="zh-CN" b="1" i="0">
                    <a:latin typeface="Cambria Math" panose="02040503050406030204" pitchFamily="18" charset="0"/>
                  </a:rPr>
                  <a:t>_</a:t>
                </a:r>
                <a:r>
                  <a:rPr lang="en-US" altLang="zh-CN" i="0">
                    <a:latin typeface="Cambria Math" panose="02040503050406030204" pitchFamily="18" charset="0"/>
                  </a:rPr>
                  <a:t>𝐴</a:t>
                </a:r>
                <a:r>
                  <a:rPr lang="zh-CN" altLang="en-US" dirty="0"/>
                  <a:t>的同一位置实施判定。分解顺序的反复交换可能导致跳变点被提早或重复计数。若不考虑特征值排序，而直接实施相位解折叠，从右图可看出，蓝圈即模式</a:t>
                </a:r>
                <a:r>
                  <a:rPr lang="en-US" altLang="zh-CN" dirty="0"/>
                  <a:t>1</a:t>
                </a:r>
                <a:r>
                  <a:rPr lang="zh-CN" altLang="en-US" dirty="0"/>
                  <a:t>的跳变点被重复计数了两次，造成解折叠失败。</a:t>
                </a:r>
                <a:endParaRPr lang="en-US" altLang="zh-CN" dirty="0"/>
              </a:p>
              <a:p>
                <a:endParaRPr lang="en-US" altLang="zh-CN" dirty="0"/>
              </a:p>
              <a:p>
                <a:r>
                  <a:rPr lang="zh-CN" altLang="en-US" dirty="0"/>
                  <a:t>所以，要实现正确相位解折叠的一个必要条件就是特征值分解顺序要保持一致，也就是要实现所谓的“模式追踪”。</a:t>
                </a:r>
              </a:p>
              <a:p>
                <a:endParaRPr lang="zh-CN" altLang="en-US" dirty="0"/>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17</a:t>
            </a:fld>
            <a:endParaRPr lang="zh-CN" altLang="en-US"/>
          </a:p>
        </p:txBody>
      </p:sp>
    </p:spTree>
    <p:extLst>
      <p:ext uri="{BB962C8B-B14F-4D97-AF65-F5344CB8AC3E}">
        <p14:creationId xmlns:p14="http://schemas.microsoft.com/office/powerpoint/2010/main" val="1714320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那要如何实现模式追踪呢？本文从 </a:t>
                </a:r>
                <a:r>
                  <a:rPr lang="en-US" altLang="zh-CN" i="1" dirty="0"/>
                  <a:t>A</a:t>
                </a:r>
                <a:r>
                  <a:rPr lang="en-US" altLang="zh-CN" dirty="0"/>
                  <a:t> </a:t>
                </a:r>
                <a:r>
                  <a:rPr lang="zh-CN" altLang="en-US" dirty="0"/>
                  <a:t>的特征向量矩阵</a:t>
                </a:r>
                <a14:m>
                  <m:oMath xmlns:m="http://schemas.openxmlformats.org/officeDocument/2006/math">
                    <m:sSub>
                      <m:sSubPr>
                        <m:ctrlPr>
                          <a:rPr lang="zh-CN" altLang="zh-CN" i="1" smtClean="0">
                            <a:latin typeface="Cambria Math" panose="02040503050406030204" pitchFamily="18" charset="0"/>
                          </a:rPr>
                        </m:ctrlPr>
                      </m:sSubPr>
                      <m:e>
                        <m:r>
                          <a:rPr lang="en-US" altLang="zh-CN" b="1" i="1">
                            <a:latin typeface="Cambria Math" panose="02040503050406030204" pitchFamily="18" charset="0"/>
                          </a:rPr>
                          <m:t>𝑬</m:t>
                        </m:r>
                      </m:e>
                      <m:sub>
                        <m:r>
                          <a:rPr lang="en-US" altLang="zh-CN" i="1">
                            <a:latin typeface="Cambria Math" panose="02040503050406030204" pitchFamily="18" charset="0"/>
                          </a:rPr>
                          <m:t>𝐴</m:t>
                        </m:r>
                      </m:sub>
                    </m:sSub>
                  </m:oMath>
                </a14:m>
                <a:r>
                  <a:rPr lang="zh-CN" altLang="en-US" dirty="0"/>
                  <a:t>入手，证明了：如果事先把</a:t>
                </a:r>
                <a14:m>
                  <m:oMath xmlns:m="http://schemas.openxmlformats.org/officeDocument/2006/math">
                    <m:r>
                      <a:rPr lang="en-US" altLang="zh-CN" b="1" i="1" smtClean="0">
                        <a:latin typeface="Cambria Math" panose="02040503050406030204" pitchFamily="18" charset="0"/>
                      </a:rPr>
                      <m:t>𝑬</m:t>
                    </m:r>
                  </m:oMath>
                </a14:m>
                <a:r>
                  <a:rPr lang="zh-CN" altLang="en-US" dirty="0"/>
                  <a:t>的每一列</a:t>
                </a:r>
                <a:r>
                  <a:rPr lang="en-US" altLang="zh-CN" dirty="0"/>
                  <a:t>——</a:t>
                </a:r>
                <a:r>
                  <a:rPr lang="zh-CN" altLang="en-US" dirty="0"/>
                  <a:t>即 </a:t>
                </a:r>
                <a:r>
                  <a:rPr lang="en-US" altLang="zh-CN" i="1" dirty="0"/>
                  <a:t>A</a:t>
                </a:r>
                <a:r>
                  <a:rPr lang="en-US" altLang="zh-CN" dirty="0"/>
                  <a:t> </a:t>
                </a:r>
                <a:r>
                  <a:rPr lang="zh-CN" altLang="en-US" dirty="0"/>
                  <a:t>的特征向量</a:t>
                </a:r>
                <a:r>
                  <a:rPr lang="en-US" altLang="zh-CN" dirty="0"/>
                  <a:t>——</a:t>
                </a:r>
                <a:r>
                  <a:rPr lang="zh-CN" altLang="en-US" dirty="0"/>
                  <a:t>的</a:t>
                </a:r>
                <a:r>
                  <a:rPr lang="en-US" altLang="zh-CN" dirty="0"/>
                  <a:t>2-</a:t>
                </a:r>
                <a:r>
                  <a:rPr lang="zh-CN" altLang="en-US" dirty="0"/>
                  <a:t>范数归一化，那么对同一频率点处，</a:t>
                </a:r>
                <a14:m>
                  <m:oMath xmlns:m="http://schemas.openxmlformats.org/officeDocument/2006/math">
                    <m:r>
                      <a:rPr lang="en-US" altLang="zh-CN" b="1" i="1" smtClean="0">
                        <a:latin typeface="Cambria Math" panose="02040503050406030204" pitchFamily="18" charset="0"/>
                      </a:rPr>
                      <m:t>𝑬</m:t>
                    </m:r>
                  </m:oMath>
                </a14:m>
                <a:r>
                  <a:rPr lang="zh-CN" altLang="en-US" dirty="0"/>
                  <a:t>同自身的厄米特内积具有这样的性质：</a:t>
                </a:r>
                <a:r>
                  <a:rPr lang="zh-CN" altLang="zh-CN" dirty="0"/>
                  <a:t>主对角线元素的模都为</a:t>
                </a:r>
                <a:r>
                  <a:rPr lang="en-US" altLang="zh-CN" dirty="0"/>
                  <a:t>1</a:t>
                </a:r>
                <a:r>
                  <a:rPr lang="zh-CN" altLang="zh-CN" dirty="0"/>
                  <a:t>，而</a:t>
                </a:r>
                <a:r>
                  <a:rPr lang="zh-CN" altLang="en-US" dirty="0"/>
                  <a:t>其他</a:t>
                </a:r>
                <a:r>
                  <a:rPr lang="zh-CN" altLang="zh-CN" dirty="0"/>
                  <a:t>元素的模都小于</a:t>
                </a:r>
                <a:r>
                  <a:rPr lang="en-US" altLang="zh-CN" dirty="0"/>
                  <a:t>1</a:t>
                </a:r>
                <a:r>
                  <a:rPr lang="zh-CN" altLang="en-US" dirty="0"/>
                  <a:t>，甚至远小于</a:t>
                </a:r>
                <a:r>
                  <a:rPr lang="en-US" altLang="zh-CN" dirty="0"/>
                  <a:t>1</a:t>
                </a:r>
                <a:r>
                  <a:rPr lang="zh-CN" altLang="en-US" dirty="0"/>
                  <a:t>。</a:t>
                </a:r>
                <a:endParaRPr lang="en-US" altLang="zh-CN" dirty="0"/>
              </a:p>
              <a:p>
                <a:endParaRPr lang="en-US" altLang="zh-CN" dirty="0"/>
              </a:p>
              <a:p>
                <a:r>
                  <a:rPr lang="zh-CN" altLang="en-US" dirty="0"/>
                  <a:t>现在考察相邻频率点处的两个</a:t>
                </a:r>
                <a14:m>
                  <m:oMath xmlns:m="http://schemas.openxmlformats.org/officeDocument/2006/math">
                    <m:r>
                      <a:rPr lang="en-US" altLang="zh-CN" b="1" i="1" smtClean="0">
                        <a:latin typeface="Cambria Math" panose="02040503050406030204" pitchFamily="18" charset="0"/>
                      </a:rPr>
                      <m:t>𝑬</m:t>
                    </m:r>
                  </m:oMath>
                </a14:m>
                <a:r>
                  <a:rPr lang="zh-CN" altLang="en-US" dirty="0"/>
                  <a:t>矩阵。如这两个频率点处的特征值分解顺序一致，那么两个</a:t>
                </a:r>
                <a14:m>
                  <m:oMath xmlns:m="http://schemas.openxmlformats.org/officeDocument/2006/math">
                    <m:r>
                      <a:rPr lang="en-US" altLang="zh-CN" b="1" i="1" smtClean="0">
                        <a:latin typeface="Cambria Math" panose="02040503050406030204" pitchFamily="18" charset="0"/>
                      </a:rPr>
                      <m:t>𝑬</m:t>
                    </m:r>
                  </m:oMath>
                </a14:m>
                <a:r>
                  <a:rPr lang="zh-CN" altLang="en-US" dirty="0"/>
                  <a:t>矩阵的内积也应该近似满足前面所说的性质，这是因为每个特征向量在相近频率点处的变化比较小。本文进一步提出，只要在相邻频率点处作一次关于</a:t>
                </a:r>
                <a14:m>
                  <m:oMath xmlns:m="http://schemas.openxmlformats.org/officeDocument/2006/math">
                    <m:r>
                      <a:rPr lang="en-US" altLang="zh-CN" b="1" i="1" smtClean="0">
                        <a:latin typeface="Cambria Math" panose="02040503050406030204" pitchFamily="18" charset="0"/>
                      </a:rPr>
                      <m:t>𝑬</m:t>
                    </m:r>
                  </m:oMath>
                </a14:m>
                <a:r>
                  <a:rPr lang="zh-CN" altLang="en-US" dirty="0"/>
                  <a:t>矩阵的内积，就能确定特征值及相应特征向量的正确排序。</a:t>
                </a:r>
              </a:p>
            </p:txBody>
          </p:sp>
        </mc:Choice>
        <mc:Fallback xmlns="">
          <p:sp>
            <p:nvSpPr>
              <p:cNvPr id="3" name="备注占位符 2"/>
              <p:cNvSpPr>
                <a:spLocks noGrp="1"/>
              </p:cNvSpPr>
              <p:nvPr>
                <p:ph type="body" idx="1"/>
              </p:nvPr>
            </p:nvSpPr>
            <p:spPr/>
            <p:txBody>
              <a:bodyPr/>
              <a:lstStyle/>
              <a:p>
                <a:r>
                  <a:rPr lang="zh-CN" altLang="en-US" dirty="0"/>
                  <a:t>那要如何实现模式追踪呢？本文从 </a:t>
                </a:r>
                <a:r>
                  <a:rPr lang="en-US" altLang="zh-CN" i="1" dirty="0"/>
                  <a:t>A</a:t>
                </a:r>
                <a:r>
                  <a:rPr lang="en-US" altLang="zh-CN" dirty="0"/>
                  <a:t> </a:t>
                </a:r>
                <a:r>
                  <a:rPr lang="zh-CN" altLang="en-US" dirty="0"/>
                  <a:t>的特征向量矩阵</a:t>
                </a:r>
                <a:r>
                  <a:rPr lang="en-US" altLang="zh-CN" b="1" i="0">
                    <a:latin typeface="Cambria Math" panose="02040503050406030204" pitchFamily="18" charset="0"/>
                  </a:rPr>
                  <a:t>𝑬</a:t>
                </a:r>
                <a:r>
                  <a:rPr lang="zh-CN" altLang="zh-CN" b="1" i="0">
                    <a:latin typeface="Cambria Math" panose="02040503050406030204" pitchFamily="18" charset="0"/>
                  </a:rPr>
                  <a:t>_</a:t>
                </a:r>
                <a:r>
                  <a:rPr lang="en-US" altLang="zh-CN" i="0">
                    <a:latin typeface="Cambria Math" panose="02040503050406030204" pitchFamily="18" charset="0"/>
                  </a:rPr>
                  <a:t>𝐴</a:t>
                </a:r>
                <a:r>
                  <a:rPr lang="zh-CN" altLang="en-US" dirty="0"/>
                  <a:t>入手，证明了：如果事先把</a:t>
                </a:r>
                <a:r>
                  <a:rPr lang="en-US" altLang="zh-CN" b="1" i="0">
                    <a:latin typeface="Cambria Math" panose="02040503050406030204" pitchFamily="18" charset="0"/>
                  </a:rPr>
                  <a:t>𝑬</a:t>
                </a:r>
                <a:r>
                  <a:rPr lang="zh-CN" altLang="en-US" dirty="0"/>
                  <a:t>的每一列</a:t>
                </a:r>
                <a:r>
                  <a:rPr lang="en-US" altLang="zh-CN" dirty="0"/>
                  <a:t>——</a:t>
                </a:r>
                <a:r>
                  <a:rPr lang="zh-CN" altLang="en-US" dirty="0"/>
                  <a:t>即 </a:t>
                </a:r>
                <a:r>
                  <a:rPr lang="en-US" altLang="zh-CN" i="1" dirty="0"/>
                  <a:t>A</a:t>
                </a:r>
                <a:r>
                  <a:rPr lang="en-US" altLang="zh-CN" dirty="0"/>
                  <a:t> </a:t>
                </a:r>
                <a:r>
                  <a:rPr lang="zh-CN" altLang="en-US" dirty="0"/>
                  <a:t>的特征向量</a:t>
                </a:r>
                <a:r>
                  <a:rPr lang="en-US" altLang="zh-CN" dirty="0"/>
                  <a:t>——</a:t>
                </a:r>
                <a:r>
                  <a:rPr lang="zh-CN" altLang="en-US" dirty="0"/>
                  <a:t>的</a:t>
                </a:r>
                <a:r>
                  <a:rPr lang="en-US" altLang="zh-CN" dirty="0"/>
                  <a:t>2-</a:t>
                </a:r>
                <a:r>
                  <a:rPr lang="zh-CN" altLang="en-US" dirty="0"/>
                  <a:t>范数归一化，那么对同一频率点处，</a:t>
                </a:r>
                <a:r>
                  <a:rPr lang="en-US" altLang="zh-CN" b="1" i="0">
                    <a:latin typeface="Cambria Math" panose="02040503050406030204" pitchFamily="18" charset="0"/>
                  </a:rPr>
                  <a:t>𝑬</a:t>
                </a:r>
                <a:r>
                  <a:rPr lang="zh-CN" altLang="en-US" dirty="0"/>
                  <a:t>同自身的厄米特内积具有这样的性质：</a:t>
                </a:r>
                <a:r>
                  <a:rPr lang="zh-CN" altLang="zh-CN" dirty="0"/>
                  <a:t>主对角线元素的模都为</a:t>
                </a:r>
                <a:r>
                  <a:rPr lang="en-US" altLang="zh-CN" dirty="0"/>
                  <a:t>1</a:t>
                </a:r>
                <a:r>
                  <a:rPr lang="zh-CN" altLang="zh-CN" dirty="0"/>
                  <a:t>，而</a:t>
                </a:r>
                <a:r>
                  <a:rPr lang="zh-CN" altLang="en-US" dirty="0"/>
                  <a:t>其他</a:t>
                </a:r>
                <a:r>
                  <a:rPr lang="zh-CN" altLang="zh-CN" dirty="0"/>
                  <a:t>元素的模都小于</a:t>
                </a:r>
                <a:r>
                  <a:rPr lang="en-US" altLang="zh-CN" dirty="0"/>
                  <a:t>1</a:t>
                </a:r>
                <a:r>
                  <a:rPr lang="zh-CN" altLang="en-US" dirty="0"/>
                  <a:t>，甚至远小于</a:t>
                </a:r>
                <a:r>
                  <a:rPr lang="en-US" altLang="zh-CN" dirty="0"/>
                  <a:t>1</a:t>
                </a:r>
                <a:r>
                  <a:rPr lang="zh-CN" altLang="en-US" dirty="0"/>
                  <a:t>。</a:t>
                </a:r>
                <a:endParaRPr lang="en-US" altLang="zh-CN" dirty="0"/>
              </a:p>
              <a:p>
                <a:endParaRPr lang="en-US" altLang="zh-CN" dirty="0"/>
              </a:p>
              <a:p>
                <a:r>
                  <a:rPr lang="zh-CN" altLang="en-US" dirty="0"/>
                  <a:t>现在考察相邻频率点处的两个</a:t>
                </a:r>
                <a:r>
                  <a:rPr lang="en-US" altLang="zh-CN" b="1" i="0">
                    <a:latin typeface="Cambria Math" panose="02040503050406030204" pitchFamily="18" charset="0"/>
                  </a:rPr>
                  <a:t>𝑬</a:t>
                </a:r>
                <a:r>
                  <a:rPr lang="zh-CN" altLang="en-US" dirty="0"/>
                  <a:t>矩阵。如这两个频率点处的特征值分解顺序一致，那么两个</a:t>
                </a:r>
                <a:r>
                  <a:rPr lang="en-US" altLang="zh-CN" b="1" i="0">
                    <a:latin typeface="Cambria Math" panose="02040503050406030204" pitchFamily="18" charset="0"/>
                  </a:rPr>
                  <a:t>𝑬</a:t>
                </a:r>
                <a:r>
                  <a:rPr lang="zh-CN" altLang="en-US" dirty="0"/>
                  <a:t>矩阵的内积也应该近似满足前面所说的性质，这是因为每个特征向量在相近频率点处的变化比较小。本文进一步提出，只要在相邻频率点处作一次关于</a:t>
                </a:r>
                <a:r>
                  <a:rPr lang="en-US" altLang="zh-CN" b="1" i="0">
                    <a:latin typeface="Cambria Math" panose="02040503050406030204" pitchFamily="18" charset="0"/>
                  </a:rPr>
                  <a:t>𝑬</a:t>
                </a:r>
                <a:r>
                  <a:rPr lang="zh-CN" altLang="en-US" dirty="0"/>
                  <a:t>矩阵的内积，就能确定特征值及相应特征向量的正确排序。</a:t>
                </a:r>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18</a:t>
            </a:fld>
            <a:endParaRPr lang="zh-CN" altLang="en-US"/>
          </a:p>
        </p:txBody>
      </p:sp>
    </p:spTree>
    <p:extLst>
      <p:ext uri="{BB962C8B-B14F-4D97-AF65-F5344CB8AC3E}">
        <p14:creationId xmlns:p14="http://schemas.microsoft.com/office/powerpoint/2010/main" val="2636552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经过理论推导，本文提出一种模式追踪算法，其大致流程为：首先在起始频率点作特征值分解，此时顺序是任意的，只要以后各频率点与起始频率点保持一致即可。然后逐频率点作特征值分解、计算一次</a:t>
                </a:r>
                <a14:m>
                  <m:oMath xmlns:m="http://schemas.openxmlformats.org/officeDocument/2006/math">
                    <m:r>
                      <a:rPr lang="en-US" altLang="zh-CN" b="1" i="1" smtClean="0">
                        <a:latin typeface="Cambria Math" panose="02040503050406030204" pitchFamily="18" charset="0"/>
                      </a:rPr>
                      <m:t>𝑬</m:t>
                    </m:r>
                  </m:oMath>
                </a14:m>
                <a:r>
                  <a:rPr lang="zh-CN" altLang="en-US" dirty="0"/>
                  <a:t>矩阵的内积，然后据此逐频率点修正特征值和特征向量的顺序。</a:t>
                </a:r>
              </a:p>
            </p:txBody>
          </p:sp>
        </mc:Choice>
        <mc:Fallback xmlns="">
          <p:sp>
            <p:nvSpPr>
              <p:cNvPr id="3" name="备注占位符 2"/>
              <p:cNvSpPr>
                <a:spLocks noGrp="1"/>
              </p:cNvSpPr>
              <p:nvPr>
                <p:ph type="body" idx="1"/>
              </p:nvPr>
            </p:nvSpPr>
            <p:spPr/>
            <p:txBody>
              <a:bodyPr/>
              <a:lstStyle/>
              <a:p>
                <a:r>
                  <a:rPr lang="zh-CN" altLang="en-US" dirty="0"/>
                  <a:t>经过理论推导，本文提出一种模式追踪算法，其大致流程为：首先在起始频率点作特征值分解，此时顺序是任意的，只要以后各频率点与起始频率点保持一致即可。然后逐频率点作特征值分解、计算一次</a:t>
                </a:r>
                <a:r>
                  <a:rPr lang="en-US" altLang="zh-CN" b="1" i="0">
                    <a:latin typeface="Cambria Math" panose="02040503050406030204" pitchFamily="18" charset="0"/>
                  </a:rPr>
                  <a:t>𝑬</a:t>
                </a:r>
                <a:r>
                  <a:rPr lang="zh-CN" altLang="en-US" dirty="0"/>
                  <a:t>矩阵的内积，然后据此逐频率点修正特征值和特征向量的顺序。</a:t>
                </a:r>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20</a:t>
            </a:fld>
            <a:endParaRPr lang="zh-CN" altLang="en-US"/>
          </a:p>
        </p:txBody>
      </p:sp>
    </p:spTree>
    <p:extLst>
      <p:ext uri="{BB962C8B-B14F-4D97-AF65-F5344CB8AC3E}">
        <p14:creationId xmlns:p14="http://schemas.microsoft.com/office/powerpoint/2010/main" val="324336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我是 电子科学与技术专业 </a:t>
            </a:r>
            <a:r>
              <a:rPr lang="en-US" altLang="zh-CN" dirty="0"/>
              <a:t>2016 </a:t>
            </a:r>
            <a:r>
              <a:rPr lang="zh-CN" altLang="en-US" dirty="0"/>
              <a:t>级本科生 危国锐。我毕业论文的题目是：基于 </a:t>
            </a:r>
            <a:r>
              <a:rPr lang="en-US" altLang="zh-CN" i="1" dirty="0"/>
              <a:t>S</a:t>
            </a:r>
            <a:r>
              <a:rPr lang="en-US" altLang="zh-CN" dirty="0"/>
              <a:t> </a:t>
            </a:r>
            <a:r>
              <a:rPr lang="zh-CN" altLang="en-US" dirty="0"/>
              <a:t>参数的多导体传输线 </a:t>
            </a:r>
            <a:r>
              <a:rPr lang="en-US" altLang="zh-CN" i="1" dirty="0"/>
              <a:t>RLCG</a:t>
            </a:r>
            <a:r>
              <a:rPr lang="en-US" altLang="zh-CN" dirty="0"/>
              <a:t> </a:t>
            </a:r>
            <a:r>
              <a:rPr lang="zh-CN" altLang="en-US" dirty="0"/>
              <a:t>提取算法</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2</a:t>
            </a:fld>
            <a:endParaRPr lang="zh-CN" altLang="en-US"/>
          </a:p>
        </p:txBody>
      </p:sp>
    </p:spTree>
    <p:extLst>
      <p:ext uri="{BB962C8B-B14F-4D97-AF65-F5344CB8AC3E}">
        <p14:creationId xmlns:p14="http://schemas.microsoft.com/office/powerpoint/2010/main" val="3831136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将模式追踪算法应用到前面所述的三导体传输线的例子，调整特征值分解的顺序后，再作相位解折叠。从图中可见，此时相位解折叠能被正确实现。</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21</a:t>
            </a:fld>
            <a:endParaRPr lang="zh-CN" altLang="en-US"/>
          </a:p>
        </p:txBody>
      </p:sp>
    </p:spTree>
    <p:extLst>
      <p:ext uri="{BB962C8B-B14F-4D97-AF65-F5344CB8AC3E}">
        <p14:creationId xmlns:p14="http://schemas.microsoft.com/office/powerpoint/2010/main" val="681629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解决了“相位折叠”和“模式追踪”两个关键问题后，本文提出了一种由 </a:t>
            </a:r>
            <a:r>
              <a:rPr lang="en-US" altLang="zh-CN" i="1" dirty="0"/>
              <a:t>S</a:t>
            </a:r>
            <a:r>
              <a:rPr lang="en-US" altLang="zh-CN" dirty="0"/>
              <a:t> </a:t>
            </a:r>
            <a:r>
              <a:rPr lang="zh-CN" altLang="en-US" dirty="0"/>
              <a:t>参数提取传输线参数的流程，大致为：首先检查 </a:t>
            </a:r>
            <a:r>
              <a:rPr lang="en-US" altLang="zh-CN" i="1" dirty="0"/>
              <a:t>S</a:t>
            </a:r>
            <a:r>
              <a:rPr lang="en-US" altLang="zh-CN" dirty="0"/>
              <a:t> </a:t>
            </a:r>
            <a:r>
              <a:rPr lang="zh-CN" altLang="en-US" dirty="0"/>
              <a:t>参数的编号规则是否符合前述约定；若符合，则将 </a:t>
            </a:r>
            <a:r>
              <a:rPr lang="en-US" altLang="zh-CN" i="1" dirty="0"/>
              <a:t>S</a:t>
            </a:r>
            <a:r>
              <a:rPr lang="en-US" altLang="zh-CN" dirty="0"/>
              <a:t> </a:t>
            </a:r>
            <a:r>
              <a:rPr lang="zh-CN" altLang="en-US" dirty="0"/>
              <a:t>参数转换为 </a:t>
            </a:r>
            <a:r>
              <a:rPr lang="en-US" altLang="zh-CN" i="1" dirty="0"/>
              <a:t>ABCD</a:t>
            </a:r>
            <a:r>
              <a:rPr lang="en-US" altLang="zh-CN" dirty="0"/>
              <a:t> </a:t>
            </a:r>
            <a:r>
              <a:rPr lang="zh-CN" altLang="en-US" dirty="0"/>
              <a:t>参数；然后逐频率点作特征值分解；然后用模式追踪算法使特征值分解顺序在各频率点间保持一致；修正排序后，再作相位解折叠；最后计算复传播常数、特征阻抗和 </a:t>
            </a:r>
            <a:r>
              <a:rPr lang="en-US" altLang="zh-CN" i="1" dirty="0"/>
              <a:t>RLGC</a:t>
            </a:r>
            <a:r>
              <a:rPr lang="en-US" altLang="zh-CN" dirty="0"/>
              <a:t> </a:t>
            </a:r>
            <a:r>
              <a:rPr lang="zh-CN" altLang="en-US" dirty="0"/>
              <a:t>。</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22</a:t>
            </a:fld>
            <a:endParaRPr lang="zh-CN" altLang="en-US"/>
          </a:p>
        </p:txBody>
      </p:sp>
    </p:spTree>
    <p:extLst>
      <p:ext uri="{BB962C8B-B14F-4D97-AF65-F5344CB8AC3E}">
        <p14:creationId xmlns:p14="http://schemas.microsoft.com/office/powerpoint/2010/main" val="1400649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下面用几个仿真实验验证本文提出的算法。</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23</a:t>
            </a:fld>
            <a:endParaRPr lang="zh-CN" altLang="en-US"/>
          </a:p>
        </p:txBody>
      </p:sp>
    </p:spTree>
    <p:extLst>
      <p:ext uri="{BB962C8B-B14F-4D97-AF65-F5344CB8AC3E}">
        <p14:creationId xmlns:p14="http://schemas.microsoft.com/office/powerpoint/2010/main" val="3474748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首先验证的是：由传输线频域分析理论导出的正过程，即由传输线参数求解 </a:t>
            </a:r>
            <a:r>
              <a:rPr lang="en-US" altLang="zh-CN" i="1" dirty="0"/>
              <a:t>S</a:t>
            </a:r>
            <a:r>
              <a:rPr lang="en-US" altLang="zh-CN" dirty="0"/>
              <a:t> </a:t>
            </a:r>
            <a:r>
              <a:rPr lang="zh-CN" altLang="en-US" dirty="0"/>
              <a:t>参数的算式。</a:t>
            </a:r>
            <a:endParaRPr lang="en-US" altLang="zh-CN" dirty="0"/>
          </a:p>
          <a:p>
            <a:endParaRPr lang="en-US" altLang="zh-CN" dirty="0"/>
          </a:p>
          <a:p>
            <a:r>
              <a:rPr lang="zh-CN" altLang="en-US" dirty="0"/>
              <a:t>采用图中所示的</a:t>
            </a:r>
            <a:r>
              <a:rPr lang="en-US" altLang="zh-CN" dirty="0"/>
              <a:t>4-</a:t>
            </a:r>
            <a:r>
              <a:rPr lang="zh-CN" altLang="en-US" dirty="0"/>
              <a:t>耦合微带线结构，实验流程是：首先用 </a:t>
            </a:r>
            <a:r>
              <a:rPr lang="en-US" altLang="zh-CN" dirty="0"/>
              <a:t>HFSS </a:t>
            </a:r>
            <a:r>
              <a:rPr lang="zh-CN" altLang="en-US" dirty="0"/>
              <a:t>这一仿真软件提取传输线的</a:t>
            </a:r>
            <a:r>
              <a:rPr lang="en-US" altLang="zh-CN" dirty="0"/>
              <a:t>W-element</a:t>
            </a:r>
            <a:r>
              <a:rPr lang="zh-CN" altLang="en-US" dirty="0"/>
              <a:t>模型即 </a:t>
            </a:r>
            <a:r>
              <a:rPr lang="en-US" altLang="zh-CN" i="1" dirty="0"/>
              <a:t>RLGC </a:t>
            </a:r>
            <a:r>
              <a:rPr lang="zh-CN" altLang="en-US" i="0" dirty="0"/>
              <a:t> ，</a:t>
            </a:r>
            <a:r>
              <a:rPr lang="zh-CN" altLang="en-US" dirty="0"/>
              <a:t>然后用仿真软件 </a:t>
            </a:r>
            <a:r>
              <a:rPr lang="en-US" altLang="zh-CN" dirty="0"/>
              <a:t>ADS </a:t>
            </a:r>
            <a:r>
              <a:rPr lang="zh-CN" altLang="en-US" dirty="0"/>
              <a:t>提取这个 </a:t>
            </a:r>
            <a:r>
              <a:rPr lang="en-US" altLang="zh-CN" i="1" dirty="0"/>
              <a:t>RLGC</a:t>
            </a:r>
            <a:r>
              <a:rPr lang="en-US" altLang="zh-CN" dirty="0"/>
              <a:t> </a:t>
            </a:r>
            <a:r>
              <a:rPr lang="zh-CN" altLang="en-US" dirty="0"/>
              <a:t>模型的 </a:t>
            </a:r>
            <a:r>
              <a:rPr lang="en-US" altLang="zh-CN" i="1" dirty="0"/>
              <a:t>S</a:t>
            </a:r>
            <a:r>
              <a:rPr lang="en-US" altLang="zh-CN" dirty="0"/>
              <a:t> </a:t>
            </a:r>
            <a:r>
              <a:rPr lang="zh-CN" altLang="en-US" dirty="0"/>
              <a:t>参数；另一方面，用本文算法从 </a:t>
            </a:r>
            <a:r>
              <a:rPr lang="en-US" altLang="zh-CN" i="1" dirty="0"/>
              <a:t>RLGC</a:t>
            </a:r>
            <a:r>
              <a:rPr lang="en-US" altLang="zh-CN" dirty="0"/>
              <a:t> </a:t>
            </a:r>
            <a:r>
              <a:rPr lang="zh-CN" altLang="en-US" dirty="0"/>
              <a:t>模型计算 </a:t>
            </a:r>
            <a:r>
              <a:rPr lang="en-US" altLang="zh-CN" i="1" dirty="0"/>
              <a:t>S</a:t>
            </a:r>
            <a:r>
              <a:rPr lang="en-US" altLang="zh-CN" dirty="0"/>
              <a:t> </a:t>
            </a:r>
            <a:r>
              <a:rPr lang="zh-CN" altLang="en-US" dirty="0"/>
              <a:t>参数，比较两个 </a:t>
            </a:r>
            <a:r>
              <a:rPr lang="en-US" altLang="zh-CN" i="1" dirty="0"/>
              <a:t>S</a:t>
            </a:r>
            <a:r>
              <a:rPr lang="en-US" altLang="zh-CN" dirty="0"/>
              <a:t> </a:t>
            </a:r>
            <a:r>
              <a:rPr lang="zh-CN" altLang="en-US" dirty="0"/>
              <a:t>参数。</a:t>
            </a:r>
            <a:endParaRPr lang="en-US" altLang="zh-CN" dirty="0"/>
          </a:p>
          <a:p>
            <a:endParaRPr lang="en-US" altLang="zh-CN" dirty="0"/>
          </a:p>
          <a:p>
            <a:r>
              <a:rPr lang="zh-CN" altLang="en-US" dirty="0"/>
              <a:t>从图中可见，两个 </a:t>
            </a:r>
            <a:r>
              <a:rPr lang="en-US" altLang="zh-CN" i="1" dirty="0"/>
              <a:t>S</a:t>
            </a:r>
            <a:r>
              <a:rPr lang="en-US" altLang="zh-CN" dirty="0"/>
              <a:t> </a:t>
            </a:r>
            <a:r>
              <a:rPr lang="zh-CN" altLang="en-US" dirty="0"/>
              <a:t>参数的幅度和相位都完全一致，说明本文对传输线理论的理解是正确的。</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24</a:t>
            </a:fld>
            <a:endParaRPr lang="zh-CN" altLang="en-US"/>
          </a:p>
        </p:txBody>
      </p:sp>
    </p:spTree>
    <p:extLst>
      <p:ext uri="{BB962C8B-B14F-4D97-AF65-F5344CB8AC3E}">
        <p14:creationId xmlns:p14="http://schemas.microsoft.com/office/powerpoint/2010/main" val="1578743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第二个实例是图示的平衡差分微带线，该实验的目的是验证本文提出的由 </a:t>
            </a:r>
            <a:r>
              <a:rPr lang="en-US" altLang="zh-CN" i="1" dirty="0"/>
              <a:t>S</a:t>
            </a:r>
            <a:r>
              <a:rPr lang="en-US" altLang="zh-CN" dirty="0"/>
              <a:t> </a:t>
            </a:r>
            <a:r>
              <a:rPr lang="zh-CN" altLang="en-US" dirty="0"/>
              <a:t>参数提取传输参数的算法。</a:t>
            </a:r>
            <a:endParaRPr lang="en-US" altLang="zh-CN" dirty="0"/>
          </a:p>
          <a:p>
            <a:endParaRPr lang="en-US" altLang="zh-CN" dirty="0"/>
          </a:p>
          <a:p>
            <a:r>
              <a:rPr lang="zh-CN" altLang="en-US" dirty="0"/>
              <a:t>实验流程是：首先用 </a:t>
            </a:r>
            <a:r>
              <a:rPr lang="en-US" altLang="zh-CN" dirty="0"/>
              <a:t>Polar Si9000 </a:t>
            </a:r>
            <a:r>
              <a:rPr lang="zh-CN" altLang="en-US" dirty="0"/>
              <a:t>这一仿真软件提取传输线的奇偶模特征阻抗和传播常数，以及传输线的</a:t>
            </a:r>
            <a:r>
              <a:rPr lang="en-US" altLang="zh-CN" dirty="0"/>
              <a:t>4</a:t>
            </a:r>
            <a:r>
              <a:rPr lang="zh-CN" altLang="en-US" dirty="0"/>
              <a:t>端口 </a:t>
            </a:r>
            <a:r>
              <a:rPr lang="en-US" altLang="zh-CN" i="1" dirty="0"/>
              <a:t>S</a:t>
            </a:r>
            <a:r>
              <a:rPr lang="en-US" altLang="zh-CN" dirty="0"/>
              <a:t> </a:t>
            </a:r>
            <a:r>
              <a:rPr lang="zh-CN" altLang="en-US" dirty="0"/>
              <a:t>参数。然后，用本文提出的算法从 </a:t>
            </a:r>
            <a:r>
              <a:rPr lang="en-US" altLang="zh-CN" i="1" dirty="0"/>
              <a:t>S</a:t>
            </a:r>
            <a:r>
              <a:rPr lang="en-US" altLang="zh-CN" dirty="0"/>
              <a:t> </a:t>
            </a:r>
            <a:r>
              <a:rPr lang="zh-CN" altLang="en-US" dirty="0"/>
              <a:t>参数中提取奇偶模特征阻抗和传播常数，与 </a:t>
            </a:r>
            <a:r>
              <a:rPr lang="en-US" altLang="zh-CN" dirty="0"/>
              <a:t>Polar Si9000 </a:t>
            </a:r>
            <a:r>
              <a:rPr lang="zh-CN" altLang="en-US" dirty="0"/>
              <a:t>的仿真结果作比较。</a:t>
            </a:r>
            <a:endParaRPr lang="en-US" altLang="zh-CN" dirty="0"/>
          </a:p>
          <a:p>
            <a:endParaRPr lang="en-US" altLang="zh-CN" dirty="0"/>
          </a:p>
          <a:p>
            <a:r>
              <a:rPr lang="zh-CN" altLang="en-US" dirty="0"/>
              <a:t>从图中可见，本文算法提取结果同软件仿真结果完全一致。</a:t>
            </a:r>
            <a:endParaRPr lang="en-US" altLang="zh-CN" dirty="0"/>
          </a:p>
        </p:txBody>
      </p:sp>
      <p:sp>
        <p:nvSpPr>
          <p:cNvPr id="4" name="灯片编号占位符 3"/>
          <p:cNvSpPr>
            <a:spLocks noGrp="1"/>
          </p:cNvSpPr>
          <p:nvPr>
            <p:ph type="sldNum" sz="quarter" idx="5"/>
          </p:nvPr>
        </p:nvSpPr>
        <p:spPr/>
        <p:txBody>
          <a:bodyPr/>
          <a:lstStyle/>
          <a:p>
            <a:fld id="{E3CFC841-E2E1-4802-8701-94EA307E94B0}" type="slidenum">
              <a:rPr lang="zh-CN" altLang="en-US" smtClean="0"/>
              <a:t>25</a:t>
            </a:fld>
            <a:endParaRPr lang="zh-CN" altLang="en-US"/>
          </a:p>
        </p:txBody>
      </p:sp>
    </p:spTree>
    <p:extLst>
      <p:ext uri="{BB962C8B-B14F-4D97-AF65-F5344CB8AC3E}">
        <p14:creationId xmlns:p14="http://schemas.microsoft.com/office/powerpoint/2010/main" val="822235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为了作性能比较，本文又使用了 </a:t>
            </a:r>
            <a:r>
              <a:rPr lang="en-US" altLang="zh-CN" dirty="0"/>
              <a:t>Cadence </a:t>
            </a:r>
            <a:r>
              <a:rPr lang="en-US" altLang="zh-CN" dirty="0" err="1"/>
              <a:t>Sigrity</a:t>
            </a:r>
            <a:r>
              <a:rPr lang="en-US" altLang="zh-CN" dirty="0"/>
              <a:t> </a:t>
            </a:r>
            <a:r>
              <a:rPr lang="en-US" altLang="zh-CN" dirty="0" err="1"/>
              <a:t>PowerSI</a:t>
            </a:r>
            <a:r>
              <a:rPr lang="en-US" altLang="zh-CN" dirty="0"/>
              <a:t> </a:t>
            </a:r>
            <a:r>
              <a:rPr lang="zh-CN" altLang="en-US" dirty="0"/>
              <a:t>这一商用软件。该软件也支持从 </a:t>
            </a:r>
            <a:r>
              <a:rPr lang="en-US" altLang="zh-CN" i="1" dirty="0"/>
              <a:t>S</a:t>
            </a:r>
            <a:r>
              <a:rPr lang="en-US" altLang="zh-CN" dirty="0"/>
              <a:t> </a:t>
            </a:r>
            <a:r>
              <a:rPr lang="zh-CN" altLang="en-US" dirty="0"/>
              <a:t>参数提取 </a:t>
            </a:r>
            <a:r>
              <a:rPr lang="en-US" altLang="zh-CN" i="1" dirty="0"/>
              <a:t>RLGC</a:t>
            </a:r>
            <a:r>
              <a:rPr lang="en-US" altLang="zh-CN" dirty="0"/>
              <a:t> </a:t>
            </a:r>
            <a:r>
              <a:rPr lang="zh-CN" altLang="en-US" dirty="0"/>
              <a:t>参数。图中黑色虚线是商用软件的提取结果，可见其在</a:t>
            </a:r>
            <a:r>
              <a:rPr lang="en-US" altLang="zh-CN" dirty="0"/>
              <a:t>50GHz</a:t>
            </a:r>
            <a:r>
              <a:rPr lang="zh-CN" altLang="en-US" dirty="0"/>
              <a:t>以上出现异常抖动，而用本文编制的程序的提取结果则没有这个问题。</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26</a:t>
            </a:fld>
            <a:endParaRPr lang="zh-CN" altLang="en-US"/>
          </a:p>
        </p:txBody>
      </p:sp>
    </p:spTree>
    <p:extLst>
      <p:ext uri="{BB962C8B-B14F-4D97-AF65-F5344CB8AC3E}">
        <p14:creationId xmlns:p14="http://schemas.microsoft.com/office/powerpoint/2010/main" val="1838997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第三个实例采用的结构是图中所示的</a:t>
            </a:r>
            <a:r>
              <a:rPr lang="en-US" altLang="zh-CN" dirty="0"/>
              <a:t>16-</a:t>
            </a:r>
            <a:r>
              <a:rPr lang="zh-CN" altLang="en-US" dirty="0"/>
              <a:t>耦合微带线，实验目的是验证本文提出的参数提取算法在较多端口数情况下的性能。</a:t>
            </a:r>
            <a:endParaRPr lang="en-US" altLang="zh-CN" dirty="0"/>
          </a:p>
          <a:p>
            <a:endParaRPr lang="en-US" altLang="zh-CN" dirty="0"/>
          </a:p>
          <a:p>
            <a:r>
              <a:rPr lang="zh-CN" altLang="en-US" dirty="0"/>
              <a:t>实验流程是：首先用 </a:t>
            </a:r>
            <a:r>
              <a:rPr lang="en-US" altLang="zh-CN" dirty="0"/>
              <a:t>HFSS </a:t>
            </a:r>
            <a:r>
              <a:rPr lang="zh-CN" altLang="en-US" dirty="0"/>
              <a:t>提取该传输线的 </a:t>
            </a:r>
            <a:r>
              <a:rPr lang="en-US" altLang="zh-CN" dirty="0"/>
              <a:t>W-element</a:t>
            </a:r>
            <a:r>
              <a:rPr lang="zh-CN" altLang="en-US" dirty="0"/>
              <a:t>，及相应的 </a:t>
            </a:r>
            <a:r>
              <a:rPr lang="en-US" altLang="zh-CN" i="1" dirty="0"/>
              <a:t>S</a:t>
            </a:r>
            <a:r>
              <a:rPr lang="en-US" altLang="zh-CN" dirty="0"/>
              <a:t> </a:t>
            </a:r>
            <a:r>
              <a:rPr lang="zh-CN" altLang="en-US" dirty="0"/>
              <a:t>参数；然后用本文算法从 </a:t>
            </a:r>
            <a:r>
              <a:rPr lang="en-US" altLang="zh-CN" i="1" dirty="0"/>
              <a:t>S</a:t>
            </a:r>
            <a:r>
              <a:rPr lang="en-US" altLang="zh-CN" dirty="0"/>
              <a:t> </a:t>
            </a:r>
            <a:r>
              <a:rPr lang="zh-CN" altLang="en-US" dirty="0"/>
              <a:t>参数提取传输线 </a:t>
            </a:r>
            <a:r>
              <a:rPr lang="en-US" altLang="zh-CN" i="1" dirty="0"/>
              <a:t>RLGC</a:t>
            </a:r>
            <a:r>
              <a:rPr lang="en-US" altLang="zh-CN" dirty="0"/>
              <a:t> </a:t>
            </a:r>
            <a:r>
              <a:rPr lang="zh-CN" altLang="en-US" dirty="0"/>
              <a:t>，与 </a:t>
            </a:r>
            <a:r>
              <a:rPr lang="en-US" altLang="zh-CN" dirty="0"/>
              <a:t>HFSS </a:t>
            </a:r>
            <a:r>
              <a:rPr lang="zh-CN" altLang="en-US" dirty="0"/>
              <a:t>提取结果作比较。</a:t>
            </a:r>
            <a:endParaRPr lang="en-US" altLang="zh-CN" dirty="0"/>
          </a:p>
          <a:p>
            <a:endParaRPr lang="en-US" altLang="zh-CN" dirty="0"/>
          </a:p>
          <a:p>
            <a:r>
              <a:rPr lang="zh-CN" altLang="en-US" dirty="0"/>
              <a:t>从图中可见，提取结果同 </a:t>
            </a:r>
            <a:r>
              <a:rPr lang="en-US" altLang="zh-CN" dirty="0"/>
              <a:t>HFSS </a:t>
            </a:r>
            <a:r>
              <a:rPr lang="zh-CN" altLang="en-US" dirty="0"/>
              <a:t>提取结果高度一致，说明本文算法在有</a:t>
            </a:r>
            <a:r>
              <a:rPr lang="en-US" altLang="zh-CN" dirty="0"/>
              <a:t>32</a:t>
            </a:r>
            <a:r>
              <a:rPr lang="zh-CN" altLang="en-US" dirty="0"/>
              <a:t>端口的情况下性能仍然良好。</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27</a:t>
            </a:fld>
            <a:endParaRPr lang="zh-CN" altLang="en-US"/>
          </a:p>
        </p:txBody>
      </p:sp>
    </p:spTree>
    <p:extLst>
      <p:ext uri="{BB962C8B-B14F-4D97-AF65-F5344CB8AC3E}">
        <p14:creationId xmlns:p14="http://schemas.microsoft.com/office/powerpoint/2010/main" val="3062160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下面总结一下，</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31</a:t>
            </a:fld>
            <a:endParaRPr lang="zh-CN" altLang="en-US"/>
          </a:p>
        </p:txBody>
      </p:sp>
    </p:spTree>
    <p:extLst>
      <p:ext uri="{BB962C8B-B14F-4D97-AF65-F5344CB8AC3E}">
        <p14:creationId xmlns:p14="http://schemas.microsoft.com/office/powerpoint/2010/main" val="1757880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本文梳理或建立了以下四种算法：一是由传输线参数计算网络参数，而是相位解折叠，</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32</a:t>
            </a:fld>
            <a:endParaRPr lang="zh-CN" altLang="en-US"/>
          </a:p>
        </p:txBody>
      </p:sp>
    </p:spTree>
    <p:extLst>
      <p:ext uri="{BB962C8B-B14F-4D97-AF65-F5344CB8AC3E}">
        <p14:creationId xmlns:p14="http://schemas.microsoft.com/office/powerpoint/2010/main" val="3576547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三是模式追踪，四是最终的由 </a:t>
            </a:r>
            <a:r>
              <a:rPr lang="en-US" altLang="zh-CN" dirty="0"/>
              <a:t>S </a:t>
            </a:r>
            <a:r>
              <a:rPr lang="zh-CN" altLang="en-US" dirty="0"/>
              <a:t>参数提取传输线参数。</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33</a:t>
            </a:fld>
            <a:endParaRPr lang="zh-CN" altLang="en-US"/>
          </a:p>
        </p:txBody>
      </p:sp>
    </p:spTree>
    <p:extLst>
      <p:ext uri="{BB962C8B-B14F-4D97-AF65-F5344CB8AC3E}">
        <p14:creationId xmlns:p14="http://schemas.microsoft.com/office/powerpoint/2010/main" val="52155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首先介绍一下研究背景</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3</a:t>
            </a:fld>
            <a:endParaRPr lang="zh-CN" altLang="en-US"/>
          </a:p>
        </p:txBody>
      </p:sp>
    </p:spTree>
    <p:extLst>
      <p:ext uri="{BB962C8B-B14F-4D97-AF65-F5344CB8AC3E}">
        <p14:creationId xmlns:p14="http://schemas.microsoft.com/office/powerpoint/2010/main" val="2923236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其中，关于传输线参数提取的相关内容已投稿今年的全国微波毫米波会议，并已录用。</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34</a:t>
            </a:fld>
            <a:endParaRPr lang="zh-CN" altLang="en-US"/>
          </a:p>
        </p:txBody>
      </p:sp>
    </p:spTree>
    <p:extLst>
      <p:ext uri="{BB962C8B-B14F-4D97-AF65-F5344CB8AC3E}">
        <p14:creationId xmlns:p14="http://schemas.microsoft.com/office/powerpoint/2010/main" val="3129357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以上就是我论文的主要工作，感谢老师和同学们的聆听，恳请各位评委老师批评指正。</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35</a:t>
            </a:fld>
            <a:endParaRPr lang="zh-CN" altLang="en-US"/>
          </a:p>
        </p:txBody>
      </p:sp>
    </p:spTree>
    <p:extLst>
      <p:ext uri="{BB962C8B-B14F-4D97-AF65-F5344CB8AC3E}">
        <p14:creationId xmlns:p14="http://schemas.microsoft.com/office/powerpoint/2010/main" val="351427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首先介绍一下研究背景</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4</a:t>
            </a:fld>
            <a:endParaRPr lang="zh-CN" altLang="en-US"/>
          </a:p>
        </p:txBody>
      </p:sp>
    </p:spTree>
    <p:extLst>
      <p:ext uri="{BB962C8B-B14F-4D97-AF65-F5344CB8AC3E}">
        <p14:creationId xmlns:p14="http://schemas.microsoft.com/office/powerpoint/2010/main" val="491191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论文题目中的 </a:t>
            </a:r>
            <a:r>
              <a:rPr lang="en-US" altLang="zh-CN" i="1" dirty="0"/>
              <a:t>RLGC</a:t>
            </a:r>
            <a:r>
              <a:rPr lang="en-US" altLang="zh-CN" dirty="0"/>
              <a:t> </a:t>
            </a:r>
            <a:r>
              <a:rPr lang="zh-CN" altLang="en-US" dirty="0"/>
              <a:t>指的是多导体传输线的单位长度电阻、电感、电导、电容矩阵。</a:t>
            </a:r>
            <a:r>
              <a:rPr lang="en-US" altLang="zh-CN" i="1" dirty="0"/>
              <a:t>RLGC</a:t>
            </a:r>
            <a:r>
              <a:rPr lang="en-US" altLang="zh-CN" dirty="0"/>
              <a:t> </a:t>
            </a:r>
            <a:r>
              <a:rPr lang="zh-CN" altLang="en-US" dirty="0"/>
              <a:t>模型，又称 </a:t>
            </a:r>
            <a:r>
              <a:rPr lang="en-US" altLang="zh-CN" dirty="0"/>
              <a:t>W-element </a:t>
            </a:r>
            <a:r>
              <a:rPr lang="zh-CN" altLang="en-US" dirty="0"/>
              <a:t>模型，是当前用于传输线仿真的主流模型之一。</a:t>
            </a:r>
            <a:endParaRPr lang="en-US" altLang="zh-CN" dirty="0"/>
          </a:p>
          <a:p>
            <a:endParaRPr lang="en-US" altLang="zh-CN" dirty="0"/>
          </a:p>
          <a:p>
            <a:r>
              <a:rPr lang="en-US" altLang="zh-CN" i="1" dirty="0"/>
              <a:t>RLGC</a:t>
            </a:r>
            <a:r>
              <a:rPr lang="en-US" altLang="zh-CN" dirty="0"/>
              <a:t> </a:t>
            </a:r>
            <a:r>
              <a:rPr lang="zh-CN" altLang="en-US" dirty="0"/>
              <a:t>模型的获取途径主要有两种：第一种是使用电磁场计算工具通过场求解获取；第二种是从微波测试数据中提取，即所谓的“基于测试的建模”。</a:t>
            </a:r>
            <a:endParaRPr lang="en-US" altLang="zh-CN" dirty="0"/>
          </a:p>
        </p:txBody>
      </p:sp>
      <p:sp>
        <p:nvSpPr>
          <p:cNvPr id="4" name="灯片编号占位符 3"/>
          <p:cNvSpPr>
            <a:spLocks noGrp="1"/>
          </p:cNvSpPr>
          <p:nvPr>
            <p:ph type="sldNum" sz="quarter" idx="5"/>
          </p:nvPr>
        </p:nvSpPr>
        <p:spPr/>
        <p:txBody>
          <a:bodyPr/>
          <a:lstStyle/>
          <a:p>
            <a:fld id="{E3CFC841-E2E1-4802-8701-94EA307E94B0}" type="slidenum">
              <a:rPr lang="zh-CN" altLang="en-US" smtClean="0"/>
              <a:t>5</a:t>
            </a:fld>
            <a:endParaRPr lang="zh-CN" altLang="en-US"/>
          </a:p>
        </p:txBody>
      </p:sp>
    </p:spTree>
    <p:extLst>
      <p:ext uri="{BB962C8B-B14F-4D97-AF65-F5344CB8AC3E}">
        <p14:creationId xmlns:p14="http://schemas.microsoft.com/office/powerpoint/2010/main" val="344387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本文的主要工作就是针对第二种途径，具体来说就是要建立由传输线的散射参数提取其单位长度 </a:t>
            </a:r>
            <a:r>
              <a:rPr lang="en-US" altLang="zh-CN" i="1" dirty="0"/>
              <a:t>RLGC</a:t>
            </a:r>
            <a:r>
              <a:rPr lang="en-US" altLang="zh-CN" dirty="0"/>
              <a:t> </a:t>
            </a:r>
            <a:r>
              <a:rPr lang="zh-CN" altLang="en-US" dirty="0"/>
              <a:t>参数的方法。</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6</a:t>
            </a:fld>
            <a:endParaRPr lang="zh-CN" altLang="en-US"/>
          </a:p>
        </p:txBody>
      </p:sp>
    </p:spTree>
    <p:extLst>
      <p:ext uri="{BB962C8B-B14F-4D97-AF65-F5344CB8AC3E}">
        <p14:creationId xmlns:p14="http://schemas.microsoft.com/office/powerpoint/2010/main" val="419308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本文的主要理论依据是：多导体传输线频域分析理论。</a:t>
            </a:r>
          </a:p>
        </p:txBody>
      </p:sp>
      <p:sp>
        <p:nvSpPr>
          <p:cNvPr id="4" name="灯片编号占位符 3"/>
          <p:cNvSpPr>
            <a:spLocks noGrp="1"/>
          </p:cNvSpPr>
          <p:nvPr>
            <p:ph type="sldNum" sz="quarter" idx="5"/>
          </p:nvPr>
        </p:nvSpPr>
        <p:spPr/>
        <p:txBody>
          <a:bodyPr/>
          <a:lstStyle/>
          <a:p>
            <a:fld id="{E3CFC841-E2E1-4802-8701-94EA307E94B0}" type="slidenum">
              <a:rPr lang="zh-CN" altLang="en-US" smtClean="0"/>
              <a:t>7</a:t>
            </a:fld>
            <a:endParaRPr lang="zh-CN" altLang="en-US"/>
          </a:p>
        </p:txBody>
      </p:sp>
    </p:spTree>
    <p:extLst>
      <p:ext uri="{BB962C8B-B14F-4D97-AF65-F5344CB8AC3E}">
        <p14:creationId xmlns:p14="http://schemas.microsoft.com/office/powerpoint/2010/main" val="1935980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频域传输线方程 是这样的一个常微分方程。对于</a:t>
                </a:r>
                <a14:m>
                  <m:oMath xmlns:m="http://schemas.openxmlformats.org/officeDocument/2006/math">
                    <m:r>
                      <a:rPr lang="en-US" altLang="zh-CN" i="1" dirty="0" smtClean="0">
                        <a:latin typeface="Cambria Math" panose="02040503050406030204" pitchFamily="18" charset="0"/>
                      </a:rPr>
                      <m:t>𝑁</m:t>
                    </m:r>
                    <m:r>
                      <a:rPr lang="en-US" altLang="zh-CN" i="1" dirty="0" smtClean="0">
                        <a:latin typeface="Cambria Math" panose="02040503050406030204" pitchFamily="18" charset="0"/>
                      </a:rPr>
                      <m:t>+1</m:t>
                    </m:r>
                  </m:oMath>
                </a14:m>
                <a:r>
                  <a:rPr lang="zh-CN" altLang="en-US" dirty="0"/>
                  <a:t>导体传输线，式中的</a:t>
                </a:r>
                <a14:m>
                  <m:oMath xmlns:m="http://schemas.openxmlformats.org/officeDocument/2006/math">
                    <m:r>
                      <a:rPr lang="en-US" altLang="zh-CN" i="1" dirty="0" smtClean="0">
                        <a:latin typeface="Cambria Math" panose="02040503050406030204" pitchFamily="18" charset="0"/>
                      </a:rPr>
                      <m:t>𝑉</m:t>
                    </m:r>
                  </m:oMath>
                </a14:m>
                <a:r>
                  <a:rPr lang="zh-CN" altLang="en-US" dirty="0"/>
                  <a:t>和</a:t>
                </a:r>
                <a14:m>
                  <m:oMath xmlns:m="http://schemas.openxmlformats.org/officeDocument/2006/math">
                    <m:r>
                      <a:rPr lang="en-US" altLang="zh-CN" i="1" dirty="0" smtClean="0">
                        <a:latin typeface="Cambria Math" panose="02040503050406030204" pitchFamily="18" charset="0"/>
                      </a:rPr>
                      <m:t>𝐼</m:t>
                    </m:r>
                  </m:oMath>
                </a14:m>
                <a:r>
                  <a:rPr lang="zh-CN" altLang="en-US" dirty="0"/>
                  <a:t>分别是</a:t>
                </a:r>
                <a14:m>
                  <m:oMath xmlns:m="http://schemas.openxmlformats.org/officeDocument/2006/math">
                    <m:r>
                      <a:rPr lang="en-US" altLang="zh-CN" b="0" i="1" smtClean="0">
                        <a:latin typeface="Cambria Math" panose="02040503050406030204" pitchFamily="18" charset="0"/>
                      </a:rPr>
                      <m:t>𝑁</m:t>
                    </m:r>
                    <m:r>
                      <a:rPr lang="en-US" altLang="zh-CN" b="0" i="1" smtClean="0">
                        <a:latin typeface="Cambria Math" panose="02040503050406030204" pitchFamily="18" charset="0"/>
                      </a:rPr>
                      <m:t>×1</m:t>
                    </m:r>
                  </m:oMath>
                </a14:m>
                <a:r>
                  <a:rPr lang="zh-CN" altLang="en-US" dirty="0"/>
                  <a:t>的电压和电流相量，方程的系数矩阵</a:t>
                </a:r>
                <a14:m>
                  <m:oMath xmlns:m="http://schemas.openxmlformats.org/officeDocument/2006/math">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𝑍</m:t>
                        </m:r>
                      </m:e>
                    </m:acc>
                  </m:oMath>
                </a14:m>
                <a:r>
                  <a:rPr lang="zh-CN" altLang="en-US" dirty="0"/>
                  <a:t>和</a:t>
                </a:r>
                <a14:m>
                  <m:oMath xmlns:m="http://schemas.openxmlformats.org/officeDocument/2006/math">
                    <m:acc>
                      <m:accPr>
                        <m:chr m:val="̃"/>
                        <m:ctrlPr>
                          <a:rPr lang="en-US" altLang="zh-CN" b="0" i="1" dirty="0" smtClean="0">
                            <a:latin typeface="Cambria Math" panose="02040503050406030204" pitchFamily="18" charset="0"/>
                          </a:rPr>
                        </m:ctrlPr>
                      </m:accPr>
                      <m:e>
                        <m:r>
                          <a:rPr lang="en-US" altLang="zh-CN" b="0" i="1" dirty="0" smtClean="0">
                            <a:latin typeface="Cambria Math" panose="02040503050406030204" pitchFamily="18" charset="0"/>
                          </a:rPr>
                          <m:t>𝑌</m:t>
                        </m:r>
                      </m:e>
                    </m:acc>
                  </m:oMath>
                </a14:m>
                <a:r>
                  <a:rPr lang="zh-CN" altLang="en-US" dirty="0"/>
                  <a:t>分别是传输线的单位长度阻抗和导纳参数，也就是我们要求的 </a:t>
                </a:r>
                <a:r>
                  <a:rPr lang="en-US" altLang="zh-CN" i="1" dirty="0"/>
                  <a:t>RLGC</a:t>
                </a:r>
                <a:r>
                  <a:rPr lang="en-US" altLang="zh-CN" dirty="0"/>
                  <a:t> </a:t>
                </a:r>
                <a:r>
                  <a:rPr lang="zh-CN" altLang="en-US" dirty="0"/>
                  <a:t>。</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方程对位置变量</a:t>
                </a:r>
                <a14:m>
                  <m:oMath xmlns:m="http://schemas.openxmlformats.org/officeDocument/2006/math">
                    <m:r>
                      <a:rPr lang="en-US" altLang="zh-CN" b="0" i="1" smtClean="0">
                        <a:latin typeface="Cambria Math" panose="02040503050406030204" pitchFamily="18" charset="0"/>
                      </a:rPr>
                      <m:t>𝑧</m:t>
                    </m:r>
                  </m:oMath>
                </a14:m>
                <a:r>
                  <a:rPr lang="zh-CN" altLang="en-US" dirty="0"/>
                  <a:t>再求一次导，得到如下的二阶常微分方程。方程的系数矩阵</a:t>
                </a:r>
                <a14:m>
                  <m:oMath xmlns:m="http://schemas.openxmlformats.org/officeDocument/2006/math">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oMath>
                </a14:m>
                <a:r>
                  <a:rPr lang="zh-CN" altLang="en-US" dirty="0"/>
                  <a:t>和</a:t>
                </a:r>
                <a14:m>
                  <m:oMath xmlns:m="http://schemas.openxmlformats.org/officeDocument/2006/math">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oMath>
                </a14:m>
                <a:r>
                  <a:rPr lang="zh-CN" altLang="en-US" dirty="0"/>
                  <a:t>可以同时作相似对角化。由于</a:t>
                </a:r>
                <a14:m>
                  <m:oMath xmlns:m="http://schemas.openxmlformats.org/officeDocument/2006/math">
                    <m:acc>
                      <m:accPr>
                        <m:chr m:val="̃"/>
                        <m:ctrlPr>
                          <a:rPr lang="zh-CN" altLang="zh-CN" b="1" i="1" smtClean="0">
                            <a:latin typeface="Cambria Math" panose="02040503050406030204" pitchFamily="18" charset="0"/>
                          </a:rPr>
                        </m:ctrlPr>
                      </m:accPr>
                      <m:e>
                        <m:r>
                          <a:rPr lang="en-US" altLang="zh-CN" b="1" i="1">
                            <a:latin typeface="Cambria Math" panose="02040503050406030204" pitchFamily="18" charset="0"/>
                          </a:rPr>
                          <m:t>𝒁</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oMath>
                </a14:m>
                <a:r>
                  <a:rPr lang="zh-CN" altLang="en-US" dirty="0"/>
                  <a:t>和</a:t>
                </a:r>
                <a14:m>
                  <m:oMath xmlns:m="http://schemas.openxmlformats.org/officeDocument/2006/math">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oMath>
                </a14:m>
                <a:r>
                  <a:rPr lang="zh-CN" altLang="en-US" dirty="0"/>
                  <a:t>互为转置，所以两个变换矩阵</a:t>
                </a:r>
                <a14:m>
                  <m:oMath xmlns:m="http://schemas.openxmlformats.org/officeDocument/2006/math">
                    <m:sSub>
                      <m:sSubPr>
                        <m:ctrlPr>
                          <a:rPr lang="en-US" altLang="zh-CN" b="0" i="1" smtClean="0">
                            <a:latin typeface="Cambria Math" panose="02040503050406030204" pitchFamily="18" charset="0"/>
                          </a:rPr>
                        </m:ctrlPr>
                      </m:sSubPr>
                      <m:e>
                        <m:r>
                          <a:rPr lang="en-US" altLang="zh-CN" b="1" i="1" smtClean="0">
                            <a:latin typeface="Cambria Math" panose="02040503050406030204" pitchFamily="18" charset="0"/>
                          </a:rPr>
                          <m:t>𝑻</m:t>
                        </m:r>
                      </m:e>
                      <m:sub>
                        <m:r>
                          <a:rPr lang="en-US" altLang="zh-CN" b="0" i="1" smtClean="0">
                            <a:latin typeface="Cambria Math" panose="02040503050406030204" pitchFamily="18" charset="0"/>
                          </a:rPr>
                          <m:t>𝑉</m:t>
                        </m:r>
                      </m:sub>
                    </m:sSub>
                  </m:oMath>
                </a14:m>
                <a:r>
                  <a:rPr lang="zh-CN" altLang="en-US" dirty="0"/>
                  <a:t>和</a:t>
                </a:r>
                <a14:m>
                  <m:oMath xmlns:m="http://schemas.openxmlformats.org/officeDocument/2006/math">
                    <m:sSub>
                      <m:sSubPr>
                        <m:ctrlPr>
                          <a:rPr lang="en-US" altLang="zh-CN" b="0" i="1" smtClean="0">
                            <a:latin typeface="Cambria Math" panose="02040503050406030204" pitchFamily="18" charset="0"/>
                          </a:rPr>
                        </m:ctrlPr>
                      </m:sSubPr>
                      <m:e>
                        <m:r>
                          <a:rPr lang="en-US" altLang="zh-CN" b="1" i="1" smtClean="0">
                            <a:latin typeface="Cambria Math" panose="02040503050406030204" pitchFamily="18" charset="0"/>
                          </a:rPr>
                          <m:t>𝑻</m:t>
                        </m:r>
                      </m:e>
                      <m:sub>
                        <m:r>
                          <a:rPr lang="en-US" altLang="zh-CN" b="1" i="1" smtClean="0">
                            <a:latin typeface="Cambria Math" panose="02040503050406030204" pitchFamily="18" charset="0"/>
                          </a:rPr>
                          <m:t>𝑰</m:t>
                        </m:r>
                      </m:sub>
                    </m:sSub>
                  </m:oMath>
                </a14:m>
                <a:r>
                  <a:rPr lang="zh-CN" altLang="en-US" dirty="0"/>
                  <a:t>满足下式的关系。</a:t>
                </a:r>
                <a14:m>
                  <m:oMath xmlns:m="http://schemas.openxmlformats.org/officeDocument/2006/math">
                    <m:acc>
                      <m:accPr>
                        <m:chr m:val="̃"/>
                        <m:ctrlPr>
                          <a:rPr lang="zh-CN" altLang="zh-CN" b="1" i="1" smtClean="0">
                            <a:latin typeface="Cambria Math" panose="02040503050406030204" pitchFamily="18" charset="0"/>
                          </a:rPr>
                        </m:ctrlPr>
                      </m:accPr>
                      <m:e>
                        <m:r>
                          <a:rPr lang="en-US" altLang="zh-CN" b="1" i="1">
                            <a:latin typeface="Cambria Math" panose="02040503050406030204" pitchFamily="18" charset="0"/>
                          </a:rPr>
                          <m:t>𝒁</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oMath>
                </a14:m>
                <a:r>
                  <a:rPr lang="zh-CN" altLang="en-US" dirty="0"/>
                  <a:t>和</a:t>
                </a:r>
                <a14:m>
                  <m:oMath xmlns:m="http://schemas.openxmlformats.org/officeDocument/2006/math">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oMath>
                </a14:m>
                <a:r>
                  <a:rPr lang="zh-CN" altLang="en-US" dirty="0"/>
                  <a:t>的特征值矩阵记为</a:t>
                </a:r>
                <a14:m>
                  <m:oMath xmlns:m="http://schemas.openxmlformats.org/officeDocument/2006/math">
                    <m:sSup>
                      <m:sSupPr>
                        <m:ctrlPr>
                          <a:rPr lang="zh-CN" altLang="zh-CN" i="1" smtClean="0">
                            <a:latin typeface="Cambria Math" panose="02040503050406030204" pitchFamily="18" charset="0"/>
                          </a:rPr>
                        </m:ctrlPr>
                      </m:sSupPr>
                      <m:e>
                        <m:r>
                          <a:rPr lang="en-US" altLang="zh-CN" b="1" i="1">
                            <a:latin typeface="Cambria Math" panose="02040503050406030204" pitchFamily="18" charset="0"/>
                          </a:rPr>
                          <m:t>𝜸</m:t>
                        </m:r>
                      </m:e>
                      <m:sup>
                        <m:r>
                          <a:rPr lang="en-US" altLang="zh-CN">
                            <a:latin typeface="Cambria Math" panose="02040503050406030204" pitchFamily="18" charset="0"/>
                          </a:rPr>
                          <m:t>2</m:t>
                        </m:r>
                      </m:sup>
                    </m:sSup>
                  </m:oMath>
                </a14:m>
                <a:r>
                  <a:rPr lang="zh-CN" altLang="en-US" dirty="0"/>
                  <a:t>，其中对角阵</a:t>
                </a:r>
                <a14:m>
                  <m:oMath xmlns:m="http://schemas.openxmlformats.org/officeDocument/2006/math">
                    <m:r>
                      <a:rPr lang="en-US" altLang="zh-CN" b="1" i="1" smtClean="0">
                        <a:latin typeface="Cambria Math" panose="02040503050406030204" pitchFamily="18" charset="0"/>
                      </a:rPr>
                      <m:t>𝜸</m:t>
                    </m:r>
                  </m:oMath>
                </a14:m>
                <a:r>
                  <a:rPr lang="zh-CN" altLang="en-US" dirty="0"/>
                  <a:t>的</a:t>
                </a:r>
                <a14:m>
                  <m:oMath xmlns:m="http://schemas.openxmlformats.org/officeDocument/2006/math">
                    <m:r>
                      <a:rPr lang="en-US" altLang="zh-CN" i="1" dirty="0" smtClean="0">
                        <a:latin typeface="Cambria Math" panose="02040503050406030204" pitchFamily="18" charset="0"/>
                      </a:rPr>
                      <m:t>𝑁</m:t>
                    </m:r>
                  </m:oMath>
                </a14:m>
                <a:r>
                  <a:rPr lang="zh-CN" altLang="en-US" dirty="0"/>
                  <a:t>个主对角元素分别是</a:t>
                </a:r>
                <a14:m>
                  <m:oMath xmlns:m="http://schemas.openxmlformats.org/officeDocument/2006/math">
                    <m:r>
                      <a:rPr lang="en-US" altLang="zh-CN" i="1" dirty="0">
                        <a:latin typeface="Cambria Math" panose="02040503050406030204" pitchFamily="18" charset="0"/>
                      </a:rPr>
                      <m:t>𝑁</m:t>
                    </m:r>
                  </m:oMath>
                </a14:m>
                <a:r>
                  <a:rPr lang="zh-CN" altLang="en-US" dirty="0"/>
                  <a:t>个准</a:t>
                </a:r>
                <a:r>
                  <a:rPr lang="en-US" altLang="zh-CN" dirty="0"/>
                  <a:t>TEM</a:t>
                </a:r>
                <a:r>
                  <a:rPr lang="zh-CN" altLang="en-US" dirty="0"/>
                  <a:t>传播模式的复传播常数。</a:t>
                </a:r>
              </a:p>
              <a:p>
                <a:endParaRPr lang="zh-CN" altLang="en-US" dirty="0"/>
              </a:p>
            </p:txBody>
          </p:sp>
        </mc:Choice>
        <mc:Fallback xmlns="">
          <p:sp>
            <p:nvSpPr>
              <p:cNvPr id="3" name="备注占位符 2"/>
              <p:cNvSpPr>
                <a:spLocks noGrp="1"/>
              </p:cNvSpPr>
              <p:nvPr>
                <p:ph type="body" idx="1"/>
              </p:nvPr>
            </p:nvSpPr>
            <p:spPr/>
            <p:txBody>
              <a:bodyPr/>
              <a:lstStyle/>
              <a:p>
                <a:r>
                  <a:rPr lang="zh-CN" altLang="en-US" dirty="0"/>
                  <a:t>频域传输线方程 是这样的一个常微分方程。对于</a:t>
                </a:r>
                <a:r>
                  <a:rPr lang="en-US" altLang="zh-CN" i="0" dirty="0">
                    <a:latin typeface="Cambria Math" panose="02040503050406030204" pitchFamily="18" charset="0"/>
                  </a:rPr>
                  <a:t>𝑁+</a:t>
                </a:r>
                <a:r>
                  <a:rPr lang="en-US" altLang="zh-CN" b="0" i="0" dirty="0">
                    <a:latin typeface="Cambria Math" panose="02040503050406030204" pitchFamily="18" charset="0"/>
                  </a:rPr>
                  <a:t>1</a:t>
                </a:r>
                <a:r>
                  <a:rPr lang="zh-CN" altLang="en-US" dirty="0"/>
                  <a:t>导体传输线，式中的</a:t>
                </a:r>
                <a:r>
                  <a:rPr lang="en-US" altLang="zh-CN" i="0" dirty="0">
                    <a:latin typeface="Cambria Math" panose="02040503050406030204" pitchFamily="18" charset="0"/>
                  </a:rPr>
                  <a:t>𝑉</a:t>
                </a:r>
                <a:r>
                  <a:rPr lang="zh-CN" altLang="en-US" dirty="0"/>
                  <a:t>和</a:t>
                </a:r>
                <a:r>
                  <a:rPr lang="en-US" altLang="zh-CN" i="0" dirty="0">
                    <a:latin typeface="Cambria Math" panose="02040503050406030204" pitchFamily="18" charset="0"/>
                  </a:rPr>
                  <a:t>𝐼</a:t>
                </a:r>
                <a:r>
                  <a:rPr lang="zh-CN" altLang="en-US" dirty="0"/>
                  <a:t>分别是</a:t>
                </a:r>
                <a:r>
                  <a:rPr lang="en-US" altLang="zh-CN" b="0" i="0">
                    <a:latin typeface="Cambria Math" panose="02040503050406030204" pitchFamily="18" charset="0"/>
                  </a:rPr>
                  <a:t>𝑁×1</a:t>
                </a:r>
                <a:r>
                  <a:rPr lang="zh-CN" altLang="en-US" dirty="0"/>
                  <a:t>的电压和电流相量，方程的系数矩阵</a:t>
                </a:r>
                <a:r>
                  <a:rPr lang="en-US" altLang="zh-CN" b="0" i="0">
                    <a:latin typeface="Cambria Math" panose="02040503050406030204" pitchFamily="18" charset="0"/>
                  </a:rPr>
                  <a:t>𝑍 ̃</a:t>
                </a:r>
                <a:r>
                  <a:rPr lang="zh-CN" altLang="en-US" dirty="0"/>
                  <a:t>和</a:t>
                </a:r>
                <a:r>
                  <a:rPr lang="en-US" altLang="zh-CN" b="0" i="0" dirty="0">
                    <a:latin typeface="Cambria Math" panose="02040503050406030204" pitchFamily="18" charset="0"/>
                  </a:rPr>
                  <a:t>𝑌 ̃</a:t>
                </a:r>
                <a:r>
                  <a:rPr lang="zh-CN" altLang="en-US" dirty="0"/>
                  <a:t>分别是传输线的单位长度阻抗和导纳参数，也就是我们要求的 </a:t>
                </a:r>
                <a:r>
                  <a:rPr lang="en-US" altLang="zh-CN" i="1" dirty="0"/>
                  <a:t>RLGC</a:t>
                </a:r>
                <a:r>
                  <a:rPr lang="en-US" altLang="zh-CN" dirty="0"/>
                  <a:t> </a:t>
                </a:r>
                <a:r>
                  <a:rPr lang="zh-CN" altLang="en-US" dirty="0"/>
                  <a:t>。</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方程对位置变量</a:t>
                </a:r>
                <a:r>
                  <a:rPr lang="en-US" altLang="zh-CN" b="0" i="0">
                    <a:latin typeface="Cambria Math" panose="02040503050406030204" pitchFamily="18" charset="0"/>
                  </a:rPr>
                  <a:t>𝑧</a:t>
                </a:r>
                <a:r>
                  <a:rPr lang="zh-CN" altLang="en-US" dirty="0"/>
                  <a:t>再求一次导，得到如下的二阶常微分方程。方程的系数矩阵</a:t>
                </a:r>
                <a:r>
                  <a:rPr lang="en-US" altLang="zh-CN" b="1" i="0">
                    <a:latin typeface="Cambria Math" panose="02040503050406030204" pitchFamily="18" charset="0"/>
                  </a:rPr>
                  <a:t>𝒁</a:t>
                </a:r>
                <a:r>
                  <a:rPr lang="zh-CN" altLang="zh-CN" b="1" i="0">
                    <a:latin typeface="Cambria Math" panose="02040503050406030204" pitchFamily="18" charset="0"/>
                  </a:rPr>
                  <a:t> ̃</a:t>
                </a:r>
                <a:r>
                  <a:rPr lang="en-US" altLang="zh-CN" b="1" i="0">
                    <a:latin typeface="Cambria Math" panose="02040503050406030204" pitchFamily="18" charset="0"/>
                  </a:rPr>
                  <a:t>𝒀</a:t>
                </a:r>
                <a:r>
                  <a:rPr lang="zh-CN" altLang="zh-CN" b="1" i="0">
                    <a:latin typeface="Cambria Math" panose="02040503050406030204" pitchFamily="18" charset="0"/>
                  </a:rPr>
                  <a:t> ̃</a:t>
                </a:r>
                <a:r>
                  <a:rPr lang="zh-CN" altLang="en-US" dirty="0"/>
                  <a:t>和</a:t>
                </a:r>
                <a:r>
                  <a:rPr lang="en-US" altLang="zh-CN" b="1" i="0">
                    <a:latin typeface="Cambria Math" panose="02040503050406030204" pitchFamily="18" charset="0"/>
                  </a:rPr>
                  <a:t>𝒀</a:t>
                </a:r>
                <a:r>
                  <a:rPr lang="zh-CN" altLang="zh-CN" b="1" i="0">
                    <a:latin typeface="Cambria Math" panose="02040503050406030204" pitchFamily="18" charset="0"/>
                  </a:rPr>
                  <a:t> ̃</a:t>
                </a:r>
                <a:r>
                  <a:rPr lang="en-US" altLang="zh-CN" b="1" i="0">
                    <a:latin typeface="Cambria Math" panose="02040503050406030204" pitchFamily="18" charset="0"/>
                  </a:rPr>
                  <a:t>𝒁</a:t>
                </a:r>
                <a:r>
                  <a:rPr lang="zh-CN" altLang="zh-CN" b="1" i="0">
                    <a:latin typeface="Cambria Math" panose="02040503050406030204" pitchFamily="18" charset="0"/>
                  </a:rPr>
                  <a:t> ̃</a:t>
                </a:r>
                <a:r>
                  <a:rPr lang="zh-CN" altLang="en-US" dirty="0"/>
                  <a:t>可以同时作相似对角化。由于</a:t>
                </a:r>
                <a:r>
                  <a:rPr lang="en-US" altLang="zh-CN" b="1" i="0">
                    <a:latin typeface="Cambria Math" panose="02040503050406030204" pitchFamily="18" charset="0"/>
                  </a:rPr>
                  <a:t>𝒁</a:t>
                </a:r>
                <a:r>
                  <a:rPr lang="zh-CN" altLang="zh-CN" b="1" i="0">
                    <a:latin typeface="Cambria Math" panose="02040503050406030204" pitchFamily="18" charset="0"/>
                  </a:rPr>
                  <a:t> ̃</a:t>
                </a:r>
                <a:r>
                  <a:rPr lang="en-US" altLang="zh-CN" b="1" i="0">
                    <a:latin typeface="Cambria Math" panose="02040503050406030204" pitchFamily="18" charset="0"/>
                  </a:rPr>
                  <a:t>𝒀</a:t>
                </a:r>
                <a:r>
                  <a:rPr lang="zh-CN" altLang="zh-CN" b="1" i="0">
                    <a:latin typeface="Cambria Math" panose="02040503050406030204" pitchFamily="18" charset="0"/>
                  </a:rPr>
                  <a:t> ̃</a:t>
                </a:r>
                <a:r>
                  <a:rPr lang="zh-CN" altLang="en-US" dirty="0"/>
                  <a:t>和</a:t>
                </a:r>
                <a:r>
                  <a:rPr lang="en-US" altLang="zh-CN" b="1" i="0">
                    <a:latin typeface="Cambria Math" panose="02040503050406030204" pitchFamily="18" charset="0"/>
                  </a:rPr>
                  <a:t>𝒀</a:t>
                </a:r>
                <a:r>
                  <a:rPr lang="zh-CN" altLang="zh-CN" b="1" i="0">
                    <a:latin typeface="Cambria Math" panose="02040503050406030204" pitchFamily="18" charset="0"/>
                  </a:rPr>
                  <a:t> ̃</a:t>
                </a:r>
                <a:r>
                  <a:rPr lang="en-US" altLang="zh-CN" b="1" i="0">
                    <a:latin typeface="Cambria Math" panose="02040503050406030204" pitchFamily="18" charset="0"/>
                  </a:rPr>
                  <a:t>𝒁</a:t>
                </a:r>
                <a:r>
                  <a:rPr lang="zh-CN" altLang="zh-CN" b="1" i="0">
                    <a:latin typeface="Cambria Math" panose="02040503050406030204" pitchFamily="18" charset="0"/>
                  </a:rPr>
                  <a:t> ̃</a:t>
                </a:r>
                <a:r>
                  <a:rPr lang="zh-CN" altLang="en-US" dirty="0"/>
                  <a:t>互为转置，所以两个变换矩阵</a:t>
                </a:r>
                <a:r>
                  <a:rPr lang="en-US" altLang="zh-CN" b="1" i="0">
                    <a:latin typeface="Cambria Math" panose="02040503050406030204" pitchFamily="18" charset="0"/>
                  </a:rPr>
                  <a:t>𝑻</a:t>
                </a:r>
                <a:r>
                  <a:rPr lang="en-US" altLang="zh-CN" b="0" i="0">
                    <a:latin typeface="Cambria Math" panose="02040503050406030204" pitchFamily="18" charset="0"/>
                  </a:rPr>
                  <a:t>_𝑉</a:t>
                </a:r>
                <a:r>
                  <a:rPr lang="zh-CN" altLang="en-US" dirty="0"/>
                  <a:t>和</a:t>
                </a:r>
                <a:r>
                  <a:rPr lang="en-US" altLang="zh-CN" b="1" i="0">
                    <a:latin typeface="Cambria Math" panose="02040503050406030204" pitchFamily="18" charset="0"/>
                  </a:rPr>
                  <a:t>𝑻</a:t>
                </a:r>
                <a:r>
                  <a:rPr lang="en-US" altLang="zh-CN" b="0" i="0">
                    <a:latin typeface="Cambria Math" panose="02040503050406030204" pitchFamily="18" charset="0"/>
                  </a:rPr>
                  <a:t>_</a:t>
                </a:r>
                <a:r>
                  <a:rPr lang="en-US" altLang="zh-CN" b="1" i="0">
                    <a:latin typeface="Cambria Math" panose="02040503050406030204" pitchFamily="18" charset="0"/>
                  </a:rPr>
                  <a:t>𝑰</a:t>
                </a:r>
                <a:r>
                  <a:rPr lang="zh-CN" altLang="en-US" dirty="0"/>
                  <a:t>满足下式的关系。</a:t>
                </a:r>
                <a:r>
                  <a:rPr lang="en-US" altLang="zh-CN" b="1" i="0">
                    <a:latin typeface="Cambria Math" panose="02040503050406030204" pitchFamily="18" charset="0"/>
                  </a:rPr>
                  <a:t>𝒁</a:t>
                </a:r>
                <a:r>
                  <a:rPr lang="zh-CN" altLang="zh-CN" b="1" i="0">
                    <a:latin typeface="Cambria Math" panose="02040503050406030204" pitchFamily="18" charset="0"/>
                  </a:rPr>
                  <a:t> ̃</a:t>
                </a:r>
                <a:r>
                  <a:rPr lang="en-US" altLang="zh-CN" b="1" i="0">
                    <a:latin typeface="Cambria Math" panose="02040503050406030204" pitchFamily="18" charset="0"/>
                  </a:rPr>
                  <a:t>𝒀</a:t>
                </a:r>
                <a:r>
                  <a:rPr lang="zh-CN" altLang="zh-CN" b="1" i="0">
                    <a:latin typeface="Cambria Math" panose="02040503050406030204" pitchFamily="18" charset="0"/>
                  </a:rPr>
                  <a:t> ̃</a:t>
                </a:r>
                <a:r>
                  <a:rPr lang="zh-CN" altLang="en-US" dirty="0"/>
                  <a:t>和</a:t>
                </a:r>
                <a:r>
                  <a:rPr lang="en-US" altLang="zh-CN" b="1" i="0">
                    <a:latin typeface="Cambria Math" panose="02040503050406030204" pitchFamily="18" charset="0"/>
                  </a:rPr>
                  <a:t>𝒀</a:t>
                </a:r>
                <a:r>
                  <a:rPr lang="zh-CN" altLang="zh-CN" b="1" i="0">
                    <a:latin typeface="Cambria Math" panose="02040503050406030204" pitchFamily="18" charset="0"/>
                  </a:rPr>
                  <a:t> ̃</a:t>
                </a:r>
                <a:r>
                  <a:rPr lang="en-US" altLang="zh-CN" b="1" i="0">
                    <a:latin typeface="Cambria Math" panose="02040503050406030204" pitchFamily="18" charset="0"/>
                  </a:rPr>
                  <a:t>𝒁</a:t>
                </a:r>
                <a:r>
                  <a:rPr lang="zh-CN" altLang="zh-CN" b="1" i="0">
                    <a:latin typeface="Cambria Math" panose="02040503050406030204" pitchFamily="18" charset="0"/>
                  </a:rPr>
                  <a:t> ̃</a:t>
                </a:r>
                <a:r>
                  <a:rPr lang="zh-CN" altLang="en-US" dirty="0"/>
                  <a:t>的特征值矩阵记为</a:t>
                </a:r>
                <a:r>
                  <a:rPr lang="en-US" altLang="zh-CN" b="1" i="0">
                    <a:latin typeface="Cambria Math" panose="02040503050406030204" pitchFamily="18" charset="0"/>
                  </a:rPr>
                  <a:t>𝜸</a:t>
                </a:r>
                <a:r>
                  <a:rPr lang="zh-CN" altLang="zh-CN" b="1" i="0">
                    <a:latin typeface="Cambria Math" panose="02040503050406030204" pitchFamily="18" charset="0"/>
                  </a:rPr>
                  <a:t>^</a:t>
                </a:r>
                <a:r>
                  <a:rPr lang="en-US" altLang="zh-CN" i="0">
                    <a:latin typeface="Cambria Math" panose="02040503050406030204" pitchFamily="18" charset="0"/>
                  </a:rPr>
                  <a:t>2</a:t>
                </a:r>
                <a:r>
                  <a:rPr lang="zh-CN" altLang="en-US" dirty="0"/>
                  <a:t>，其中对角阵</a:t>
                </a:r>
                <a:r>
                  <a:rPr lang="en-US" altLang="zh-CN" b="1" i="0">
                    <a:latin typeface="Cambria Math" panose="02040503050406030204" pitchFamily="18" charset="0"/>
                  </a:rPr>
                  <a:t>𝜸</a:t>
                </a:r>
                <a:r>
                  <a:rPr lang="zh-CN" altLang="en-US" dirty="0"/>
                  <a:t>的</a:t>
                </a:r>
                <a:r>
                  <a:rPr lang="en-US" altLang="zh-CN" i="0" dirty="0">
                    <a:latin typeface="Cambria Math" panose="02040503050406030204" pitchFamily="18" charset="0"/>
                  </a:rPr>
                  <a:t>𝑁</a:t>
                </a:r>
                <a:r>
                  <a:rPr lang="zh-CN" altLang="en-US" dirty="0"/>
                  <a:t>个主对角元素分别是</a:t>
                </a:r>
                <a:r>
                  <a:rPr lang="en-US" altLang="zh-CN" i="0" dirty="0">
                    <a:latin typeface="Cambria Math" panose="02040503050406030204" pitchFamily="18" charset="0"/>
                  </a:rPr>
                  <a:t>𝑁</a:t>
                </a:r>
                <a:r>
                  <a:rPr lang="zh-CN" altLang="en-US" dirty="0"/>
                  <a:t>个准</a:t>
                </a:r>
                <a:r>
                  <a:rPr lang="en-US" altLang="zh-CN" dirty="0"/>
                  <a:t>TEM</a:t>
                </a:r>
                <a:r>
                  <a:rPr lang="zh-CN" altLang="en-US" dirty="0"/>
                  <a:t>传播模式的复传播常数。</a:t>
                </a:r>
              </a:p>
              <a:p>
                <a:endParaRPr lang="zh-CN" altLang="en-US" dirty="0"/>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8</a:t>
            </a:fld>
            <a:endParaRPr lang="zh-CN" altLang="en-US"/>
          </a:p>
        </p:txBody>
      </p:sp>
    </p:spTree>
    <p:extLst>
      <p:ext uri="{BB962C8B-B14F-4D97-AF65-F5344CB8AC3E}">
        <p14:creationId xmlns:p14="http://schemas.microsoft.com/office/powerpoint/2010/main" val="103069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用前面的两个变换矩阵</a:t>
                </a:r>
                <a14:m>
                  <m:oMath xmlns:m="http://schemas.openxmlformats.org/officeDocument/2006/math">
                    <m:sSub>
                      <m:sSubPr>
                        <m:ctrlPr>
                          <a:rPr lang="en-US" altLang="zh-CN" b="0" i="1" smtClean="0">
                            <a:latin typeface="Cambria Math" panose="02040503050406030204" pitchFamily="18" charset="0"/>
                          </a:rPr>
                        </m:ctrlPr>
                      </m:sSubPr>
                      <m:e>
                        <m:r>
                          <a:rPr lang="en-US" altLang="zh-CN" b="1" i="1" smtClean="0">
                            <a:latin typeface="Cambria Math" panose="02040503050406030204" pitchFamily="18" charset="0"/>
                          </a:rPr>
                          <m:t>𝑻</m:t>
                        </m:r>
                      </m:e>
                      <m:sub>
                        <m:r>
                          <a:rPr lang="en-US" altLang="zh-CN" b="0" i="1" smtClean="0">
                            <a:latin typeface="Cambria Math" panose="02040503050406030204" pitchFamily="18" charset="0"/>
                          </a:rPr>
                          <m:t>𝑉</m:t>
                        </m:r>
                      </m:sub>
                    </m:sSub>
                  </m:oMath>
                </a14:m>
                <a:r>
                  <a:rPr lang="zh-CN" altLang="en-US" dirty="0"/>
                  <a:t>和</a:t>
                </a:r>
                <a14:m>
                  <m:oMath xmlns:m="http://schemas.openxmlformats.org/officeDocument/2006/math">
                    <m:sSub>
                      <m:sSubPr>
                        <m:ctrlPr>
                          <a:rPr lang="en-US" altLang="zh-CN" b="0" i="1" smtClean="0">
                            <a:latin typeface="Cambria Math" panose="02040503050406030204" pitchFamily="18" charset="0"/>
                          </a:rPr>
                        </m:ctrlPr>
                      </m:sSubPr>
                      <m:e>
                        <m:r>
                          <a:rPr lang="en-US" altLang="zh-CN" b="1" i="1" smtClean="0">
                            <a:latin typeface="Cambria Math" panose="02040503050406030204" pitchFamily="18" charset="0"/>
                          </a:rPr>
                          <m:t>𝑻</m:t>
                        </m:r>
                      </m:e>
                      <m:sub>
                        <m:r>
                          <a:rPr lang="en-US" altLang="zh-CN" b="1" i="1" smtClean="0">
                            <a:latin typeface="Cambria Math" panose="02040503050406030204" pitchFamily="18" charset="0"/>
                          </a:rPr>
                          <m:t>𝑰</m:t>
                        </m:r>
                      </m:sub>
                    </m:sSub>
                  </m:oMath>
                </a14:m>
                <a:r>
                  <a:rPr lang="zh-CN" altLang="en-US" dirty="0"/>
                  <a:t>，定义模式 </a:t>
                </a:r>
                <a:r>
                  <a:rPr lang="en-US" altLang="zh-CN" dirty="0"/>
                  <a:t>(modal) </a:t>
                </a:r>
                <a:r>
                  <a:rPr lang="zh-CN" altLang="en-US" dirty="0"/>
                  <a:t>电压电流同节点 </a:t>
                </a:r>
                <a:r>
                  <a:rPr lang="en-US" altLang="zh-CN" dirty="0"/>
                  <a:t>(nodal)</a:t>
                </a:r>
                <a:r>
                  <a:rPr lang="en-US" altLang="zh-CN" baseline="0" dirty="0"/>
                  <a:t> </a:t>
                </a:r>
                <a:r>
                  <a:rPr lang="zh-CN" altLang="en-US" dirty="0"/>
                  <a:t>电压电流之间的变换式如下。将这个定义式代入前面的二阶传输线方程，可以得到下面的关于模式电压电流</a:t>
                </a:r>
                <a14:m>
                  <m:oMath xmlns:m="http://schemas.openxmlformats.org/officeDocument/2006/math">
                    <m:sSub>
                      <m:sSubPr>
                        <m:ctrlPr>
                          <a:rPr lang="zh-CN" altLang="zh-CN" b="1" i="1" smtClean="0">
                            <a:latin typeface="Cambria Math" panose="02040503050406030204" pitchFamily="18" charset="0"/>
                          </a:rPr>
                        </m:ctrlPr>
                      </m:sSub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Sub>
                    <m:r>
                      <a:rPr lang="en-US" altLang="zh-CN" b="0" i="0" smtClean="0">
                        <a:latin typeface="Cambria Math" panose="02040503050406030204" pitchFamily="18" charset="0"/>
                      </a:rPr>
                      <m:t>,</m:t>
                    </m:r>
                    <m:sSub>
                      <m:sSubPr>
                        <m:ctrlPr>
                          <a:rPr lang="zh-CN" altLang="zh-CN" b="1" i="1" smtClean="0">
                            <a:latin typeface="Cambria Math" panose="02040503050406030204" pitchFamily="18" charset="0"/>
                          </a:rPr>
                        </m:ctrlPr>
                      </m:sSubPr>
                      <m:e>
                        <m:r>
                          <a:rPr lang="en-US" altLang="zh-CN" b="1" i="1" smtClean="0">
                            <a:latin typeface="Cambria Math" panose="02040503050406030204" pitchFamily="18" charset="0"/>
                          </a:rPr>
                          <m:t>𝑰</m:t>
                        </m:r>
                      </m:e>
                      <m:sub>
                        <m:r>
                          <m:rPr>
                            <m:sty m:val="p"/>
                          </m:rPr>
                          <a:rPr lang="en-US" altLang="zh-CN">
                            <a:latin typeface="Cambria Math" panose="02040503050406030204" pitchFamily="18" charset="0"/>
                          </a:rPr>
                          <m:t>m</m:t>
                        </m:r>
                      </m:sub>
                    </m:sSub>
                  </m:oMath>
                </a14:m>
                <a:r>
                  <a:rPr lang="zh-CN" altLang="en-US" dirty="0"/>
                  <a:t>的二阶方程。</a:t>
                </a:r>
                <a:endParaRPr lang="en-US" altLang="zh-CN" dirty="0"/>
              </a:p>
              <a:p>
                <a:endParaRPr lang="en-US" altLang="zh-CN" dirty="0"/>
              </a:p>
              <a:p>
                <a:r>
                  <a:rPr lang="zh-CN" altLang="en-US" dirty="0"/>
                  <a:t>最终可求出传输线方程的通解。将求解过程中的两个中间量定义为</a:t>
                </a:r>
                <a14:m>
                  <m:oMath xmlns:m="http://schemas.openxmlformats.org/officeDocument/2006/math">
                    <m:r>
                      <a:rPr lang="en-US" altLang="zh-CN" b="0" i="1" smtClean="0">
                        <a:latin typeface="Cambria Math" panose="02040503050406030204" pitchFamily="18" charset="0"/>
                      </a:rPr>
                      <m:t>𝑁</m:t>
                    </m:r>
                    <m:r>
                      <a:rPr lang="en-US" altLang="zh-CN" b="0" i="1" smtClean="0">
                        <a:latin typeface="Cambria Math" panose="02040503050406030204" pitchFamily="18" charset="0"/>
                      </a:rPr>
                      <m:t>+1</m:t>
                    </m:r>
                  </m:oMath>
                </a14:m>
                <a:r>
                  <a:rPr lang="zh-CN" altLang="en-US" dirty="0"/>
                  <a:t>导体传输线的复传播常数矩阵</a:t>
                </a:r>
                <a14:m>
                  <m:oMath xmlns:m="http://schemas.openxmlformats.org/officeDocument/2006/math">
                    <m:r>
                      <a:rPr lang="en-US" altLang="zh-CN" b="1" i="1" smtClean="0">
                        <a:latin typeface="Cambria Math" panose="02040503050406030204" pitchFamily="18" charset="0"/>
                      </a:rPr>
                      <m:t>𝜞</m:t>
                    </m:r>
                  </m:oMath>
                </a14:m>
                <a:r>
                  <a:rPr lang="zh-CN" altLang="en-US" dirty="0"/>
                  <a:t>和特征阻抗矩阵</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oMath>
                </a14:m>
                <a:r>
                  <a:rPr lang="zh-CN" altLang="en-US" dirty="0"/>
                  <a:t>。式中对矩阵开根号是通过特征值分解来定义的。通解式中的</a:t>
                </a:r>
                <a14:m>
                  <m:oMath xmlns:m="http://schemas.openxmlformats.org/officeDocument/2006/math">
                    <m:r>
                      <a:rPr lang="en-US" altLang="zh-CN" i="1" dirty="0" smtClean="0">
                        <a:latin typeface="Cambria Math" panose="02040503050406030204" pitchFamily="18" charset="0"/>
                      </a:rPr>
                      <m:t>2</m:t>
                    </m:r>
                    <m:r>
                      <a:rPr lang="en-US" altLang="zh-CN" i="1" dirty="0" smtClean="0">
                        <a:latin typeface="Cambria Math" panose="02040503050406030204" pitchFamily="18" charset="0"/>
                      </a:rPr>
                      <m:t>𝑁</m:t>
                    </m:r>
                  </m:oMath>
                </a14:m>
                <a:r>
                  <a:rPr lang="zh-CN" altLang="en-US" dirty="0"/>
                  <a:t>个待定系数</a:t>
                </a:r>
                <a14:m>
                  <m:oMath xmlns:m="http://schemas.openxmlformats.org/officeDocument/2006/math">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up>
                        <m:r>
                          <a:rPr lang="en-US" altLang="zh-CN" i="1" smtClean="0">
                            <a:latin typeface="Cambria Math" panose="02040503050406030204" pitchFamily="18" charset="0"/>
                          </a:rPr>
                          <m:t>±</m:t>
                        </m:r>
                      </m:sup>
                    </m:sSubSup>
                  </m:oMath>
                </a14:m>
                <a:r>
                  <a:rPr lang="zh-CN" altLang="en-US" dirty="0"/>
                  <a:t>可结合终端条件确定。</a:t>
                </a:r>
              </a:p>
            </p:txBody>
          </p:sp>
        </mc:Choice>
        <mc:Fallback xmlns="">
          <p:sp>
            <p:nvSpPr>
              <p:cNvPr id="3" name="备注占位符 2"/>
              <p:cNvSpPr>
                <a:spLocks noGrp="1"/>
              </p:cNvSpPr>
              <p:nvPr>
                <p:ph type="body" idx="1"/>
              </p:nvPr>
            </p:nvSpPr>
            <p:spPr/>
            <p:txBody>
              <a:bodyPr/>
              <a:lstStyle/>
              <a:p>
                <a:r>
                  <a:rPr lang="zh-CN" altLang="en-US" dirty="0"/>
                  <a:t>用前面的两个变换矩阵</a:t>
                </a:r>
                <a:r>
                  <a:rPr lang="en-US" altLang="zh-CN" b="1" i="0">
                    <a:latin typeface="Cambria Math" panose="02040503050406030204" pitchFamily="18" charset="0"/>
                  </a:rPr>
                  <a:t>𝑻</a:t>
                </a:r>
                <a:r>
                  <a:rPr lang="en-US" altLang="zh-CN" b="0" i="0">
                    <a:latin typeface="Cambria Math" panose="02040503050406030204" pitchFamily="18" charset="0"/>
                  </a:rPr>
                  <a:t>_𝑉</a:t>
                </a:r>
                <a:r>
                  <a:rPr lang="zh-CN" altLang="en-US" dirty="0"/>
                  <a:t>和</a:t>
                </a:r>
                <a:r>
                  <a:rPr lang="en-US" altLang="zh-CN" b="1" i="0">
                    <a:latin typeface="Cambria Math" panose="02040503050406030204" pitchFamily="18" charset="0"/>
                  </a:rPr>
                  <a:t>𝑻</a:t>
                </a:r>
                <a:r>
                  <a:rPr lang="en-US" altLang="zh-CN" b="0" i="0">
                    <a:latin typeface="Cambria Math" panose="02040503050406030204" pitchFamily="18" charset="0"/>
                  </a:rPr>
                  <a:t>_</a:t>
                </a:r>
                <a:r>
                  <a:rPr lang="en-US" altLang="zh-CN" b="1" i="0">
                    <a:latin typeface="Cambria Math" panose="02040503050406030204" pitchFamily="18" charset="0"/>
                  </a:rPr>
                  <a:t>𝑰</a:t>
                </a:r>
                <a:r>
                  <a:rPr lang="zh-CN" altLang="en-US" dirty="0"/>
                  <a:t>，定义模式 </a:t>
                </a:r>
                <a:r>
                  <a:rPr lang="en-US" altLang="zh-CN" dirty="0"/>
                  <a:t>(modal) </a:t>
                </a:r>
                <a:r>
                  <a:rPr lang="zh-CN" altLang="en-US" dirty="0"/>
                  <a:t>电压电流同节点 </a:t>
                </a:r>
                <a:r>
                  <a:rPr lang="en-US" altLang="zh-CN" dirty="0"/>
                  <a:t>(nodal)</a:t>
                </a:r>
                <a:r>
                  <a:rPr lang="en-US" altLang="zh-CN" baseline="0" dirty="0"/>
                  <a:t> </a:t>
                </a:r>
                <a:r>
                  <a:rPr lang="zh-CN" altLang="en-US" dirty="0"/>
                  <a:t>电压电流之间的变换式如下。将这个定义式代入前面的二阶传输线方程，可以得到下面的关于模式电压电流</a:t>
                </a:r>
                <a:r>
                  <a:rPr lang="en-US" altLang="zh-CN" b="1" i="0">
                    <a:latin typeface="Cambria Math" panose="02040503050406030204" pitchFamily="18" charset="0"/>
                  </a:rPr>
                  <a:t>𝑽</a:t>
                </a:r>
                <a:r>
                  <a:rPr lang="zh-CN" altLang="zh-CN" b="1" i="0">
                    <a:latin typeface="Cambria Math" panose="02040503050406030204" pitchFamily="18" charset="0"/>
                  </a:rPr>
                  <a:t>_</a:t>
                </a:r>
                <a:r>
                  <a:rPr lang="en-US" altLang="zh-CN" i="0">
                    <a:latin typeface="Cambria Math" panose="02040503050406030204" pitchFamily="18" charset="0"/>
                  </a:rPr>
                  <a:t>m</a:t>
                </a:r>
                <a:r>
                  <a:rPr lang="en-US" altLang="zh-CN" b="0" i="0">
                    <a:latin typeface="Cambria Math" panose="02040503050406030204" pitchFamily="18" charset="0"/>
                  </a:rPr>
                  <a:t>,</a:t>
                </a:r>
                <a:r>
                  <a:rPr lang="en-US" altLang="zh-CN" b="1" i="0">
                    <a:latin typeface="Cambria Math" panose="02040503050406030204" pitchFamily="18" charset="0"/>
                  </a:rPr>
                  <a:t>𝑰</a:t>
                </a:r>
                <a:r>
                  <a:rPr lang="zh-CN" altLang="zh-CN" b="1" i="0">
                    <a:latin typeface="Cambria Math" panose="02040503050406030204" pitchFamily="18" charset="0"/>
                  </a:rPr>
                  <a:t>_</a:t>
                </a:r>
                <a:r>
                  <a:rPr lang="en-US" altLang="zh-CN" i="0">
                    <a:latin typeface="Cambria Math" panose="02040503050406030204" pitchFamily="18" charset="0"/>
                  </a:rPr>
                  <a:t>m</a:t>
                </a:r>
                <a:r>
                  <a:rPr lang="zh-CN" altLang="en-US" dirty="0"/>
                  <a:t>的二阶方程。</a:t>
                </a:r>
                <a:endParaRPr lang="en-US" altLang="zh-CN" dirty="0"/>
              </a:p>
              <a:p>
                <a:endParaRPr lang="en-US" altLang="zh-CN" dirty="0"/>
              </a:p>
              <a:p>
                <a:r>
                  <a:rPr lang="zh-CN" altLang="en-US" dirty="0"/>
                  <a:t>最终可求出传输线方程的通解。将求解过程中的两个中间量定义为</a:t>
                </a:r>
                <a:r>
                  <a:rPr lang="en-US" altLang="zh-CN" b="0" i="0">
                    <a:latin typeface="Cambria Math" panose="02040503050406030204" pitchFamily="18" charset="0"/>
                  </a:rPr>
                  <a:t>𝑁+1</a:t>
                </a:r>
                <a:r>
                  <a:rPr lang="zh-CN" altLang="en-US" dirty="0"/>
                  <a:t>导体传输线的复传播常数矩阵</a:t>
                </a:r>
                <a:r>
                  <a:rPr lang="en-US" altLang="zh-CN" b="1" i="0">
                    <a:latin typeface="Cambria Math" panose="02040503050406030204" pitchFamily="18" charset="0"/>
                  </a:rPr>
                  <a:t>𝜞</a:t>
                </a:r>
                <a:r>
                  <a:rPr lang="zh-CN" altLang="en-US" dirty="0"/>
                  <a:t>和特征阻抗矩阵</a:t>
                </a:r>
                <a:r>
                  <a:rPr lang="en-US" altLang="zh-CN" b="1" i="0">
                    <a:latin typeface="Cambria Math" panose="02040503050406030204" pitchFamily="18" charset="0"/>
                  </a:rPr>
                  <a:t>𝒁</a:t>
                </a:r>
                <a:r>
                  <a:rPr lang="zh-CN" altLang="zh-CN" b="1" i="0">
                    <a:latin typeface="Cambria Math" panose="02040503050406030204" pitchFamily="18" charset="0"/>
                  </a:rPr>
                  <a:t>_</a:t>
                </a:r>
                <a:r>
                  <a:rPr lang="en-US" altLang="zh-CN" i="0">
                    <a:latin typeface="Cambria Math" panose="02040503050406030204" pitchFamily="18" charset="0"/>
                  </a:rPr>
                  <a:t>C</a:t>
                </a:r>
                <a:r>
                  <a:rPr lang="zh-CN" altLang="en-US" dirty="0"/>
                  <a:t>。式中对矩阵开根号是通过特征值分解来定义的。通解式中的</a:t>
                </a:r>
                <a:r>
                  <a:rPr lang="en-US" altLang="zh-CN" i="0" dirty="0">
                    <a:latin typeface="Cambria Math" panose="02040503050406030204" pitchFamily="18" charset="0"/>
                  </a:rPr>
                  <a:t>2𝑁</a:t>
                </a:r>
                <a:r>
                  <a:rPr lang="zh-CN" altLang="en-US" dirty="0"/>
                  <a:t>个待定系数</a:t>
                </a:r>
                <a:r>
                  <a:rPr lang="en-US" altLang="zh-CN" b="1" i="0">
                    <a:latin typeface="Cambria Math" panose="02040503050406030204" pitchFamily="18" charset="0"/>
                  </a:rPr>
                  <a:t>𝑽</a:t>
                </a:r>
                <a:r>
                  <a:rPr lang="zh-CN" altLang="zh-CN" b="1" i="0">
                    <a:latin typeface="Cambria Math" panose="02040503050406030204" pitchFamily="18" charset="0"/>
                  </a:rPr>
                  <a:t>_</a:t>
                </a:r>
                <a:r>
                  <a:rPr lang="en-US" altLang="zh-CN" i="0">
                    <a:latin typeface="Cambria Math" panose="02040503050406030204" pitchFamily="18" charset="0"/>
                  </a:rPr>
                  <a:t>m^±</a:t>
                </a:r>
                <a:r>
                  <a:rPr lang="zh-CN" altLang="en-US" dirty="0"/>
                  <a:t>可结合终端条件确定。</a:t>
                </a:r>
              </a:p>
            </p:txBody>
          </p:sp>
        </mc:Fallback>
      </mc:AlternateContent>
      <p:sp>
        <p:nvSpPr>
          <p:cNvPr id="4" name="灯片编号占位符 3"/>
          <p:cNvSpPr>
            <a:spLocks noGrp="1"/>
          </p:cNvSpPr>
          <p:nvPr>
            <p:ph type="sldNum" sz="quarter" idx="5"/>
          </p:nvPr>
        </p:nvSpPr>
        <p:spPr/>
        <p:txBody>
          <a:bodyPr/>
          <a:lstStyle/>
          <a:p>
            <a:fld id="{E3CFC841-E2E1-4802-8701-94EA307E94B0}" type="slidenum">
              <a:rPr lang="zh-CN" altLang="en-US" smtClean="0"/>
              <a:t>9</a:t>
            </a:fld>
            <a:endParaRPr lang="zh-CN" altLang="en-US"/>
          </a:p>
        </p:txBody>
      </p:sp>
    </p:spTree>
    <p:extLst>
      <p:ext uri="{BB962C8B-B14F-4D97-AF65-F5344CB8AC3E}">
        <p14:creationId xmlns:p14="http://schemas.microsoft.com/office/powerpoint/2010/main" val="2391837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bg>
      <p:bgPr>
        <a:solidFill>
          <a:schemeClr val="accent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7760" y="5815086"/>
            <a:ext cx="2458720" cy="650876"/>
          </a:xfrm>
          <a:prstGeom prst="rect">
            <a:avLst/>
          </a:prstGeom>
        </p:spPr>
      </p:pic>
      <p:sp>
        <p:nvSpPr>
          <p:cNvPr id="2" name="标题 1"/>
          <p:cNvSpPr>
            <a:spLocks noGrp="1"/>
          </p:cNvSpPr>
          <p:nvPr>
            <p:ph type="title"/>
          </p:nvPr>
        </p:nvSpPr>
        <p:spPr>
          <a:xfrm>
            <a:off x="628650" y="4149566"/>
            <a:ext cx="7886700" cy="899510"/>
          </a:xfrm>
          <a:prstGeom prst="rect">
            <a:avLst/>
          </a:prstGeom>
        </p:spPr>
        <p:txBody>
          <a:bodyPr anchor="ctr">
            <a:noAutofit/>
          </a:bodyPr>
          <a:lstStyle>
            <a:lvl1pPr algn="ctr">
              <a:defRPr sz="4800" b="1">
                <a:solidFill>
                  <a:schemeClr val="bg1"/>
                </a:solidFill>
                <a:latin typeface="+mj-ea"/>
                <a:ea typeface="+mj-ea"/>
              </a:defRPr>
            </a:lvl1pPr>
          </a:lstStyle>
          <a:p>
            <a:r>
              <a:rPr lang="zh-CN" altLang="en-US"/>
              <a:t>单击此处编辑母版标题样式</a:t>
            </a:r>
            <a:endParaRPr lang="zh-CN" altLang="en-US" dirty="0"/>
          </a:p>
        </p:txBody>
      </p:sp>
      <p:sp>
        <p:nvSpPr>
          <p:cNvPr id="6" name="副标题 2"/>
          <p:cNvSpPr>
            <a:spLocks noGrp="1"/>
          </p:cNvSpPr>
          <p:nvPr>
            <p:ph type="subTitle" idx="1"/>
          </p:nvPr>
        </p:nvSpPr>
        <p:spPr>
          <a:xfrm>
            <a:off x="628650" y="5114029"/>
            <a:ext cx="7886700" cy="604299"/>
          </a:xfrm>
        </p:spPr>
        <p:txBody>
          <a:bodyPr anchor="ctr">
            <a:noAutofit/>
          </a:bodyPr>
          <a:lstStyle>
            <a:lvl1pPr algn="ctr">
              <a:defRPr lang="zh-CN" altLang="en-US" sz="2400" b="0">
                <a:solidFill>
                  <a:schemeClr val="bg1"/>
                </a:solidFill>
                <a:latin typeface="+mn-ea"/>
                <a:cs typeface="+mj-cs"/>
              </a:defRPr>
            </a:lvl1pPr>
          </a:lstStyle>
          <a:p>
            <a:pPr lvl="0" algn="ctr">
              <a:lnSpc>
                <a:spcPct val="90000"/>
              </a:lnSpc>
              <a:spcBef>
                <a:spcPct val="0"/>
              </a:spcBef>
              <a:buNone/>
            </a:pPr>
            <a:r>
              <a:rPr lang="zh-CN" altLang="en-US"/>
              <a:t>单击以编辑母版副标题样式</a:t>
            </a: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78" t="172" r="40" b="-12"/>
          <a:stretch/>
        </p:blipFill>
        <p:spPr>
          <a:xfrm>
            <a:off x="0" y="0"/>
            <a:ext cx="9144000" cy="3899805"/>
          </a:xfrm>
          <a:prstGeom prst="rect">
            <a:avLst/>
          </a:prstGeom>
          <a:ln>
            <a:noFill/>
          </a:ln>
        </p:spPr>
      </p:pic>
      <p:cxnSp>
        <p:nvCxnSpPr>
          <p:cNvPr id="9" name="直接连接符 8"/>
          <p:cNvCxnSpPr/>
          <p:nvPr/>
        </p:nvCxnSpPr>
        <p:spPr>
          <a:xfrm>
            <a:off x="0" y="3899805"/>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489643"/>
      </p:ext>
    </p:extLst>
  </p:cSld>
  <p:clrMapOvr>
    <a:masterClrMapping/>
  </p:clrMapOvr>
  <p:extLst>
    <p:ext uri="{DCECCB84-F9BA-43D5-87BE-67443E8EF086}">
      <p15:sldGuideLst xmlns:p15="http://schemas.microsoft.com/office/powerpoint/2012/main">
        <p15:guide id="2" pos="2880">
          <p15:clr>
            <a:srgbClr val="FBAE40"/>
          </p15:clr>
        </p15:guide>
        <p15:guide id="3" orient="horz" pos="2160">
          <p15:clr>
            <a:srgbClr val="FBAE40"/>
          </p15:clr>
        </p15:guide>
        <p15:guide id="4"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空白-有页码">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0" y="0"/>
            <a:ext cx="9144793" cy="664522"/>
          </a:xfrm>
          <a:prstGeom prst="rect">
            <a:avLst/>
          </a:prstGeom>
        </p:spPr>
      </p:pic>
      <p:sp>
        <p:nvSpPr>
          <p:cNvPr id="15" name="矩形 14"/>
          <p:cNvSpPr/>
          <p:nvPr/>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17" name="矩形 16"/>
          <p:cNvSpPr/>
          <p:nvPr/>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250026"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7" name="灯片编号占位符 5"/>
          <p:cNvSpPr>
            <a:spLocks noGrp="1"/>
          </p:cNvSpPr>
          <p:nvPr>
            <p:ph type="sldNum" sz="quarter" idx="12"/>
          </p:nvPr>
        </p:nvSpPr>
        <p:spPr>
          <a:xfrm>
            <a:off x="8697600" y="313200"/>
            <a:ext cx="365165" cy="276999"/>
          </a:xfrm>
          <a:prstGeom prst="rect">
            <a:avLst/>
          </a:prstGeom>
          <a:noFill/>
        </p:spPr>
        <p:txBody>
          <a:bodyPr wrap="none" rtlCol="0">
            <a:spAutoFit/>
          </a:bodyPr>
          <a:lstStyle>
            <a:lvl1pPr>
              <a:defRPr lang="zh-CN" altLang="en-US" sz="1200" spc="-60" baseline="0" smtClean="0">
                <a:solidFill>
                  <a:schemeClr val="bg1"/>
                </a:solidFill>
                <a:latin typeface="微软雅黑" panose="020B0503020204020204" pitchFamily="34" charset="-122"/>
                <a:ea typeface="微软雅黑" panose="020B0503020204020204" pitchFamily="34" charset="-122"/>
              </a:defRPr>
            </a:lvl1pPr>
          </a:lstStyle>
          <a:p>
            <a:fld id="{E1703B59-C883-4B8B-974E-AFB30A6C43A7}" type="slidenum">
              <a:rPr lang="en-US" altLang="zh-CN" smtClean="0"/>
              <a:pPr/>
              <a:t>‹#›</a:t>
            </a:fld>
            <a:endParaRPr lang="en-US" altLang="zh-CN"/>
          </a:p>
        </p:txBody>
      </p:sp>
      <p:pic>
        <p:nvPicPr>
          <p:cNvPr id="8" name="图片 7"/>
          <p:cNvPicPr>
            <a:picLocks noChangeAspect="1"/>
          </p:cNvPicPr>
          <p:nvPr userDrawn="1"/>
        </p:nvPicPr>
        <p:blipFill>
          <a:blip r:embed="rId2"/>
          <a:stretch>
            <a:fillRect/>
          </a:stretch>
        </p:blipFill>
        <p:spPr>
          <a:xfrm>
            <a:off x="0" y="0"/>
            <a:ext cx="9144793" cy="664522"/>
          </a:xfrm>
          <a:prstGeom prst="rect">
            <a:avLst/>
          </a:prstGeom>
        </p:spPr>
      </p:pic>
      <p:sp>
        <p:nvSpPr>
          <p:cNvPr id="9" name="矩形 8"/>
          <p:cNvSpPr/>
          <p:nvPr userDrawn="1"/>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11" name="矩形 10"/>
          <p:cNvSpPr/>
          <p:nvPr userDrawn="1"/>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4235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两栏">
    <p:spTree>
      <p:nvGrpSpPr>
        <p:cNvPr id="1" name=""/>
        <p:cNvGrpSpPr/>
        <p:nvPr/>
      </p:nvGrpSpPr>
      <p:grpSpPr>
        <a:xfrm>
          <a:off x="0" y="0"/>
          <a:ext cx="0" cy="0"/>
          <a:chOff x="0" y="0"/>
          <a:chExt cx="0" cy="0"/>
        </a:xfrm>
      </p:grpSpPr>
      <p:sp>
        <p:nvSpPr>
          <p:cNvPr id="12" name="内容占位符 11"/>
          <p:cNvSpPr>
            <a:spLocks noGrp="1"/>
          </p:cNvSpPr>
          <p:nvPr>
            <p:ph sz="quarter" idx="10"/>
          </p:nvPr>
        </p:nvSpPr>
        <p:spPr>
          <a:xfrm>
            <a:off x="262394" y="1717675"/>
            <a:ext cx="403200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6" name="内容占位符 15"/>
          <p:cNvSpPr>
            <a:spLocks noGrp="1"/>
          </p:cNvSpPr>
          <p:nvPr>
            <p:ph sz="quarter" idx="11"/>
          </p:nvPr>
        </p:nvSpPr>
        <p:spPr>
          <a:xfrm>
            <a:off x="4786313" y="1717675"/>
            <a:ext cx="403225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2" name="标题 1"/>
          <p:cNvSpPr>
            <a:spLocks noGrp="1"/>
          </p:cNvSpPr>
          <p:nvPr>
            <p:ph type="title"/>
          </p:nvPr>
        </p:nvSpPr>
        <p:spPr>
          <a:xfrm>
            <a:off x="262393" y="975600"/>
            <a:ext cx="8556169" cy="576000"/>
          </a:xfrm>
          <a:prstGeom prst="rect">
            <a:avLst/>
          </a:prstGeom>
        </p:spPr>
        <p:txBody>
          <a:bodyPr/>
          <a:lstStyle>
            <a:lvl1pPr>
              <a:defRPr lang="zh-CN" altLang="en-US" sz="3200" b="1">
                <a:solidFill>
                  <a:schemeClr val="accent1"/>
                </a:solidFill>
              </a:defRPr>
            </a:lvl1pPr>
          </a:lstStyle>
          <a:p>
            <a:pPr lvl="0"/>
            <a:r>
              <a:rPr lang="zh-CN" altLang="en-US"/>
              <a:t>单击此处编辑母版标题样式</a:t>
            </a:r>
          </a:p>
        </p:txBody>
      </p:sp>
    </p:spTree>
    <p:extLst>
      <p:ext uri="{BB962C8B-B14F-4D97-AF65-F5344CB8AC3E}">
        <p14:creationId xmlns:p14="http://schemas.microsoft.com/office/powerpoint/2010/main" val="1942321589"/>
      </p:ext>
    </p:extLst>
  </p:cSld>
  <p:clrMapOvr>
    <a:masterClrMapping/>
  </p:clrMapOvr>
  <p:extLst>
    <p:ext uri="{DCECCB84-F9BA-43D5-87BE-67443E8EF086}">
      <p15:sldGuideLst xmlns:p15="http://schemas.microsoft.com/office/powerpoint/2012/main">
        <p15:guide id="1" pos="2880">
          <p15:clr>
            <a:srgbClr val="FBAE40"/>
          </p15:clr>
        </p15:guide>
        <p15:guide id="3" pos="1620">
          <p15:clr>
            <a:srgbClr val="FBAE40"/>
          </p15:clr>
        </p15:guide>
        <p15:guide id="4" pos="21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两栏-有页码">
    <p:spTree>
      <p:nvGrpSpPr>
        <p:cNvPr id="1" name=""/>
        <p:cNvGrpSpPr/>
        <p:nvPr/>
      </p:nvGrpSpPr>
      <p:grpSpPr>
        <a:xfrm>
          <a:off x="0" y="0"/>
          <a:ext cx="0" cy="0"/>
          <a:chOff x="0" y="0"/>
          <a:chExt cx="0" cy="0"/>
        </a:xfrm>
      </p:grpSpPr>
      <p:pic>
        <p:nvPicPr>
          <p:cNvPr id="20" name="图片 19"/>
          <p:cNvPicPr>
            <a:picLocks noChangeAspect="1"/>
          </p:cNvPicPr>
          <p:nvPr/>
        </p:nvPicPr>
        <p:blipFill>
          <a:blip r:embed="rId2"/>
          <a:stretch>
            <a:fillRect/>
          </a:stretch>
        </p:blipFill>
        <p:spPr>
          <a:xfrm>
            <a:off x="0" y="1231682"/>
            <a:ext cx="9144000" cy="332713"/>
          </a:xfrm>
          <a:prstGeom prst="rect">
            <a:avLst/>
          </a:prstGeom>
        </p:spPr>
      </p:pic>
      <p:sp>
        <p:nvSpPr>
          <p:cNvPr id="6" name="文本框 5"/>
          <p:cNvSpPr txBox="1"/>
          <p:nvPr/>
        </p:nvSpPr>
        <p:spPr>
          <a:xfrm>
            <a:off x="8250026" y="313200"/>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12" name="内容占位符 11"/>
          <p:cNvSpPr>
            <a:spLocks noGrp="1"/>
          </p:cNvSpPr>
          <p:nvPr>
            <p:ph sz="quarter" idx="10"/>
          </p:nvPr>
        </p:nvSpPr>
        <p:spPr>
          <a:xfrm>
            <a:off x="262394" y="1717675"/>
            <a:ext cx="403200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6" name="内容占位符 15"/>
          <p:cNvSpPr>
            <a:spLocks noGrp="1"/>
          </p:cNvSpPr>
          <p:nvPr>
            <p:ph sz="quarter" idx="11"/>
          </p:nvPr>
        </p:nvSpPr>
        <p:spPr>
          <a:xfrm>
            <a:off x="4786313" y="1717675"/>
            <a:ext cx="403225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21" name="灯片编号占位符 8"/>
          <p:cNvSpPr>
            <a:spLocks noGrp="1"/>
          </p:cNvSpPr>
          <p:nvPr>
            <p:ph type="sldNum" sz="quarter" idx="12"/>
          </p:nvPr>
        </p:nvSpPr>
        <p:spPr>
          <a:xfrm>
            <a:off x="8696565" y="313200"/>
            <a:ext cx="487190" cy="276999"/>
          </a:xfrm>
          <a:prstGeom prst="rect">
            <a:avLst/>
          </a:prstGeom>
          <a:noFill/>
        </p:spPr>
        <p:txBody>
          <a:bodyPr wrap="square" rtlCol="0">
            <a:spAutoFit/>
          </a:bodyPr>
          <a:lstStyle>
            <a:lvl1pPr>
              <a:defRPr lang="zh-CN" altLang="en-US" sz="1200" spc="-60" baseline="0" smtClean="0">
                <a:solidFill>
                  <a:schemeClr val="bg1"/>
                </a:solidFill>
                <a:latin typeface="微软雅黑" panose="020B0503020204020204" pitchFamily="34" charset="-122"/>
                <a:ea typeface="微软雅黑" panose="020B0503020204020204" pitchFamily="34" charset="-122"/>
              </a:defRPr>
            </a:lvl1pPr>
          </a:lstStyle>
          <a:p>
            <a:fld id="{54BD5A17-3153-4A95-988E-B577C14000F1}" type="slidenum">
              <a:rPr lang="en-US" altLang="zh-CN" smtClean="0"/>
              <a:pPr/>
              <a:t>‹#›</a:t>
            </a:fld>
            <a:endParaRPr lang="en-US" altLang="zh-CN" dirty="0"/>
          </a:p>
        </p:txBody>
      </p:sp>
      <p:sp>
        <p:nvSpPr>
          <p:cNvPr id="2" name="标题 1"/>
          <p:cNvSpPr>
            <a:spLocks noGrp="1"/>
          </p:cNvSpPr>
          <p:nvPr>
            <p:ph type="title"/>
          </p:nvPr>
        </p:nvSpPr>
        <p:spPr>
          <a:xfrm>
            <a:off x="262393" y="975600"/>
            <a:ext cx="8566445" cy="576000"/>
          </a:xfrm>
          <a:prstGeom prst="rect">
            <a:avLst/>
          </a:prstGeom>
        </p:spPr>
        <p:txBody>
          <a:bodyPr/>
          <a:lstStyle>
            <a:lvl1pPr>
              <a:defRPr lang="zh-CN" altLang="en-US" sz="3200" b="1">
                <a:solidFill>
                  <a:schemeClr val="accent1"/>
                </a:solidFill>
              </a:defRPr>
            </a:lvl1pPr>
          </a:lstStyle>
          <a:p>
            <a:pPr lvl="0"/>
            <a:r>
              <a:rPr lang="zh-CN" altLang="en-US"/>
              <a:t>单击此处编辑母版标题样式</a:t>
            </a:r>
            <a:endParaRPr lang="zh-CN" altLang="en-US" dirty="0"/>
          </a:p>
        </p:txBody>
      </p:sp>
      <p:pic>
        <p:nvPicPr>
          <p:cNvPr id="8" name="图片 7"/>
          <p:cNvPicPr>
            <a:picLocks noChangeAspect="1"/>
          </p:cNvPicPr>
          <p:nvPr userDrawn="1"/>
        </p:nvPicPr>
        <p:blipFill>
          <a:blip r:embed="rId2"/>
          <a:stretch>
            <a:fillRect/>
          </a:stretch>
        </p:blipFill>
        <p:spPr>
          <a:xfrm>
            <a:off x="0" y="1231682"/>
            <a:ext cx="9144000" cy="332713"/>
          </a:xfrm>
          <a:prstGeom prst="rect">
            <a:avLst/>
          </a:prstGeom>
        </p:spPr>
      </p:pic>
    </p:spTree>
    <p:extLst>
      <p:ext uri="{BB962C8B-B14F-4D97-AF65-F5344CB8AC3E}">
        <p14:creationId xmlns:p14="http://schemas.microsoft.com/office/powerpoint/2010/main" val="4007102441"/>
      </p:ext>
    </p:extLst>
  </p:cSld>
  <p:clrMapOvr>
    <a:masterClrMapping/>
  </p:clrMapOvr>
  <p:extLst>
    <p:ext uri="{DCECCB84-F9BA-43D5-87BE-67443E8EF086}">
      <p15:sldGuideLst xmlns:p15="http://schemas.microsoft.com/office/powerpoint/2012/main">
        <p15:guide id="1" pos="2880">
          <p15:clr>
            <a:srgbClr val="FBAE40"/>
          </p15:clr>
        </p15:guide>
        <p15:guide id="2" pos="5193">
          <p15:clr>
            <a:srgbClr val="FBAE40"/>
          </p15:clr>
        </p15:guide>
        <p15:guide id="5" pos="1620">
          <p15:clr>
            <a:srgbClr val="FBAE40"/>
          </p15:clr>
        </p15:guide>
        <p15:guide id="6" pos="2921">
          <p15:clr>
            <a:srgbClr val="FBAE40"/>
          </p15:clr>
        </p15:guide>
        <p15:guide id="7" pos="2160" userDrawn="1">
          <p15:clr>
            <a:srgbClr val="FBAE40"/>
          </p15:clr>
        </p15:guide>
        <p15:guide id="8" pos="389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对比">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262394" y="960114"/>
            <a:ext cx="4032000" cy="574183"/>
          </a:xfrm>
          <a:prstGeom prst="rect">
            <a:avLst/>
          </a:prstGeom>
        </p:spPr>
        <p:txBody>
          <a:bodyPr anchor="b">
            <a:normAutofit/>
          </a:bodyPr>
          <a:lstStyle>
            <a:lvl1pPr algn="ctr">
              <a:defRPr sz="2800" b="1">
                <a:solidFill>
                  <a:schemeClr val="accent1"/>
                </a:solidFill>
              </a:defRPr>
            </a:lvl1pPr>
          </a:lstStyle>
          <a:p>
            <a:r>
              <a:rPr lang="zh-CN" altLang="en-US" dirty="0"/>
              <a:t>单击此处编辑标题</a:t>
            </a:r>
          </a:p>
        </p:txBody>
      </p:sp>
      <p:cxnSp>
        <p:nvCxnSpPr>
          <p:cNvPr id="3" name="直接连接符 2"/>
          <p:cNvCxnSpPr/>
          <p:nvPr/>
        </p:nvCxnSpPr>
        <p:spPr>
          <a:xfrm flipV="1">
            <a:off x="0" y="1550505"/>
            <a:ext cx="9144000" cy="7952"/>
          </a:xfrm>
          <a:prstGeom prst="line">
            <a:avLst/>
          </a:prstGeom>
        </p:spPr>
        <p:style>
          <a:lnRef idx="1">
            <a:schemeClr val="accent1"/>
          </a:lnRef>
          <a:fillRef idx="0">
            <a:schemeClr val="accent1"/>
          </a:fillRef>
          <a:effectRef idx="0">
            <a:schemeClr val="accent1"/>
          </a:effectRef>
          <a:fontRef idx="minor">
            <a:schemeClr val="tx1"/>
          </a:fontRef>
        </p:style>
      </p:cxnSp>
      <p:sp>
        <p:nvSpPr>
          <p:cNvPr id="12" name="内容占位符 11"/>
          <p:cNvSpPr>
            <a:spLocks noGrp="1"/>
          </p:cNvSpPr>
          <p:nvPr>
            <p:ph sz="quarter" idx="10"/>
          </p:nvPr>
        </p:nvSpPr>
        <p:spPr>
          <a:xfrm>
            <a:off x="262394" y="1717675"/>
            <a:ext cx="403200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6" name="内容占位符 15"/>
          <p:cNvSpPr>
            <a:spLocks noGrp="1"/>
          </p:cNvSpPr>
          <p:nvPr>
            <p:ph sz="quarter" idx="11"/>
          </p:nvPr>
        </p:nvSpPr>
        <p:spPr>
          <a:xfrm>
            <a:off x="4786313" y="1717675"/>
            <a:ext cx="403225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8" name="文本占位符 4"/>
          <p:cNvSpPr>
            <a:spLocks noGrp="1"/>
          </p:cNvSpPr>
          <p:nvPr>
            <p:ph type="body" sz="quarter" idx="3" hasCustomPrompt="1"/>
          </p:nvPr>
        </p:nvSpPr>
        <p:spPr>
          <a:xfrm>
            <a:off x="4786313" y="958297"/>
            <a:ext cx="4032000" cy="576000"/>
          </a:xfrm>
        </p:spPr>
        <p:txBody>
          <a:bodyPr anchor="b">
            <a:normAutofit/>
          </a:bodyPr>
          <a:lstStyle>
            <a:lvl1pPr marL="0" indent="0" algn="ctr">
              <a:buNone/>
              <a:defRPr lang="zh-CN" altLang="en-US" sz="2800" b="1" dirty="0" smtClean="0">
                <a:solidFill>
                  <a:schemeClr val="accent1"/>
                </a:solidFill>
                <a:latin typeface="+mj-lt"/>
                <a:ea typeface="+mj-ea"/>
                <a:cs typeface="+mj-cs"/>
              </a:defRPr>
            </a:lvl1pPr>
          </a:lstStyle>
          <a:p>
            <a:pPr marL="228600" lvl="0" indent="-228600" algn="ctr">
              <a:lnSpc>
                <a:spcPct val="90000"/>
              </a:lnSpc>
              <a:spcBef>
                <a:spcPct val="0"/>
              </a:spcBef>
            </a:pPr>
            <a:r>
              <a:rPr lang="zh-CN" altLang="en-US" dirty="0"/>
              <a:t>单击此处编辑标题</a:t>
            </a:r>
          </a:p>
        </p:txBody>
      </p:sp>
      <p:pic>
        <p:nvPicPr>
          <p:cNvPr id="19" name="图片 18"/>
          <p:cNvPicPr>
            <a:picLocks noChangeAspect="1"/>
          </p:cNvPicPr>
          <p:nvPr/>
        </p:nvPicPr>
        <p:blipFill>
          <a:blip r:embed="rId2"/>
          <a:stretch>
            <a:fillRect/>
          </a:stretch>
        </p:blipFill>
        <p:spPr>
          <a:xfrm>
            <a:off x="0" y="0"/>
            <a:ext cx="9144793" cy="664522"/>
          </a:xfrm>
          <a:prstGeom prst="rect">
            <a:avLst/>
          </a:prstGeom>
        </p:spPr>
      </p:pic>
      <p:sp>
        <p:nvSpPr>
          <p:cNvPr id="20" name="矩形 19"/>
          <p:cNvSpPr/>
          <p:nvPr/>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22" name="矩形 21"/>
          <p:cNvSpPr/>
          <p:nvPr/>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2"/>
          <a:stretch>
            <a:fillRect/>
          </a:stretch>
        </p:blipFill>
        <p:spPr>
          <a:xfrm>
            <a:off x="0" y="0"/>
            <a:ext cx="9144793" cy="664522"/>
          </a:xfrm>
          <a:prstGeom prst="rect">
            <a:avLst/>
          </a:prstGeom>
        </p:spPr>
      </p:pic>
      <p:sp>
        <p:nvSpPr>
          <p:cNvPr id="13" name="矩形 12"/>
          <p:cNvSpPr/>
          <p:nvPr userDrawn="1"/>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15" name="矩形 14"/>
          <p:cNvSpPr/>
          <p:nvPr userDrawn="1"/>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19475642"/>
      </p:ext>
    </p:extLst>
  </p:cSld>
  <p:clrMapOvr>
    <a:masterClrMapping/>
  </p:clrMapOvr>
  <p:extLst>
    <p:ext uri="{DCECCB84-F9BA-43D5-87BE-67443E8EF086}">
      <p15:sldGuideLst xmlns:p15="http://schemas.microsoft.com/office/powerpoint/2012/main">
        <p15:guide id="1" pos="2880">
          <p15:clr>
            <a:srgbClr val="FBAE40"/>
          </p15:clr>
        </p15:guide>
        <p15:guide id="3" pos="1620">
          <p15:clr>
            <a:srgbClr val="FBAE40"/>
          </p15:clr>
        </p15:guide>
        <p15:guide id="4"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对比-有页码">
    <p:spTree>
      <p:nvGrpSpPr>
        <p:cNvPr id="1" name=""/>
        <p:cNvGrpSpPr/>
        <p:nvPr/>
      </p:nvGrpSpPr>
      <p:grpSpPr>
        <a:xfrm>
          <a:off x="0" y="0"/>
          <a:ext cx="0" cy="0"/>
          <a:chOff x="0" y="0"/>
          <a:chExt cx="0" cy="0"/>
        </a:xfrm>
      </p:grpSpPr>
      <p:pic>
        <p:nvPicPr>
          <p:cNvPr id="15" name="图片 14"/>
          <p:cNvPicPr>
            <a:picLocks noChangeAspect="1"/>
          </p:cNvPicPr>
          <p:nvPr/>
        </p:nvPicPr>
        <p:blipFill>
          <a:blip r:embed="rId2"/>
          <a:stretch>
            <a:fillRect/>
          </a:stretch>
        </p:blipFill>
        <p:spPr>
          <a:xfrm>
            <a:off x="0" y="0"/>
            <a:ext cx="9144793" cy="664522"/>
          </a:xfrm>
          <a:prstGeom prst="rect">
            <a:avLst/>
          </a:prstGeom>
        </p:spPr>
      </p:pic>
      <p:sp>
        <p:nvSpPr>
          <p:cNvPr id="22" name="矩形 21"/>
          <p:cNvSpPr/>
          <p:nvPr/>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24" name="矩形 23"/>
          <p:cNvSpPr/>
          <p:nvPr/>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8250026" y="313200"/>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5" name="标题 4"/>
          <p:cNvSpPr>
            <a:spLocks noGrp="1"/>
          </p:cNvSpPr>
          <p:nvPr>
            <p:ph type="title" hasCustomPrompt="1"/>
          </p:nvPr>
        </p:nvSpPr>
        <p:spPr>
          <a:xfrm>
            <a:off x="262394" y="960114"/>
            <a:ext cx="4032000" cy="574183"/>
          </a:xfrm>
          <a:prstGeom prst="rect">
            <a:avLst/>
          </a:prstGeom>
        </p:spPr>
        <p:txBody>
          <a:bodyPr anchor="b">
            <a:normAutofit/>
          </a:bodyPr>
          <a:lstStyle>
            <a:lvl1pPr algn="ctr">
              <a:defRPr sz="2800" b="1">
                <a:solidFill>
                  <a:schemeClr val="accent1"/>
                </a:solidFill>
              </a:defRPr>
            </a:lvl1pPr>
          </a:lstStyle>
          <a:p>
            <a:r>
              <a:rPr lang="zh-CN" altLang="en-US" dirty="0"/>
              <a:t>单击此处编辑标题</a:t>
            </a:r>
          </a:p>
        </p:txBody>
      </p:sp>
      <p:cxnSp>
        <p:nvCxnSpPr>
          <p:cNvPr id="3" name="直接连接符 2"/>
          <p:cNvCxnSpPr/>
          <p:nvPr/>
        </p:nvCxnSpPr>
        <p:spPr>
          <a:xfrm flipV="1">
            <a:off x="0" y="1550505"/>
            <a:ext cx="9144000" cy="7952"/>
          </a:xfrm>
          <a:prstGeom prst="line">
            <a:avLst/>
          </a:prstGeom>
        </p:spPr>
        <p:style>
          <a:lnRef idx="1">
            <a:schemeClr val="accent1"/>
          </a:lnRef>
          <a:fillRef idx="0">
            <a:schemeClr val="accent1"/>
          </a:fillRef>
          <a:effectRef idx="0">
            <a:schemeClr val="accent1"/>
          </a:effectRef>
          <a:fontRef idx="minor">
            <a:schemeClr val="tx1"/>
          </a:fontRef>
        </p:style>
      </p:cxnSp>
      <p:sp>
        <p:nvSpPr>
          <p:cNvPr id="12" name="内容占位符 11"/>
          <p:cNvSpPr>
            <a:spLocks noGrp="1"/>
          </p:cNvSpPr>
          <p:nvPr>
            <p:ph sz="quarter" idx="10"/>
          </p:nvPr>
        </p:nvSpPr>
        <p:spPr>
          <a:xfrm>
            <a:off x="262394" y="1717675"/>
            <a:ext cx="403200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6" name="内容占位符 15"/>
          <p:cNvSpPr>
            <a:spLocks noGrp="1"/>
          </p:cNvSpPr>
          <p:nvPr>
            <p:ph sz="quarter" idx="11"/>
          </p:nvPr>
        </p:nvSpPr>
        <p:spPr>
          <a:xfrm>
            <a:off x="4786313" y="1717675"/>
            <a:ext cx="4032250" cy="482624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8" name="文本占位符 4"/>
          <p:cNvSpPr>
            <a:spLocks noGrp="1"/>
          </p:cNvSpPr>
          <p:nvPr>
            <p:ph type="body" sz="quarter" idx="3" hasCustomPrompt="1"/>
          </p:nvPr>
        </p:nvSpPr>
        <p:spPr>
          <a:xfrm>
            <a:off x="4786313" y="958297"/>
            <a:ext cx="4032000" cy="576000"/>
          </a:xfrm>
        </p:spPr>
        <p:txBody>
          <a:bodyPr anchor="b">
            <a:normAutofit/>
          </a:bodyPr>
          <a:lstStyle>
            <a:lvl1pPr marL="0" indent="0" algn="ctr">
              <a:buNone/>
              <a:defRPr lang="zh-CN" altLang="en-US" sz="2800" b="1" dirty="0" smtClean="0">
                <a:solidFill>
                  <a:schemeClr val="accent1"/>
                </a:solidFill>
                <a:latin typeface="+mj-lt"/>
                <a:ea typeface="+mj-ea"/>
                <a:cs typeface="+mj-cs"/>
              </a:defRPr>
            </a:lvl1pPr>
          </a:lstStyle>
          <a:p>
            <a:pPr marL="228600" lvl="0" indent="-228600" algn="ctr">
              <a:lnSpc>
                <a:spcPct val="90000"/>
              </a:lnSpc>
              <a:spcBef>
                <a:spcPct val="0"/>
              </a:spcBef>
            </a:pPr>
            <a:r>
              <a:rPr lang="zh-CN" altLang="en-US" dirty="0"/>
              <a:t>单击此处编辑标题</a:t>
            </a:r>
          </a:p>
        </p:txBody>
      </p:sp>
      <p:sp>
        <p:nvSpPr>
          <p:cNvPr id="21" name="灯片编号占位符 8"/>
          <p:cNvSpPr>
            <a:spLocks noGrp="1"/>
          </p:cNvSpPr>
          <p:nvPr>
            <p:ph type="sldNum" sz="quarter" idx="12"/>
          </p:nvPr>
        </p:nvSpPr>
        <p:spPr>
          <a:xfrm>
            <a:off x="8696565" y="313200"/>
            <a:ext cx="487190" cy="276999"/>
          </a:xfrm>
          <a:prstGeom prst="rect">
            <a:avLst/>
          </a:prstGeom>
          <a:noFill/>
        </p:spPr>
        <p:txBody>
          <a:bodyPr wrap="square" rtlCol="0">
            <a:spAutoFit/>
          </a:bodyPr>
          <a:lstStyle>
            <a:lvl1pPr>
              <a:defRPr lang="zh-CN" altLang="en-US" sz="1200" spc="-60" baseline="0" smtClean="0">
                <a:solidFill>
                  <a:schemeClr val="bg1"/>
                </a:solidFill>
                <a:latin typeface="微软雅黑" panose="020B0503020204020204" pitchFamily="34" charset="-122"/>
                <a:ea typeface="微软雅黑" panose="020B0503020204020204" pitchFamily="34" charset="-122"/>
              </a:defRPr>
            </a:lvl1pPr>
          </a:lstStyle>
          <a:p>
            <a:fld id="{54BD5A17-3153-4A95-988E-B577C14000F1}" type="slidenum">
              <a:rPr lang="en-US" altLang="zh-CN" smtClean="0"/>
              <a:pPr/>
              <a:t>‹#›</a:t>
            </a:fld>
            <a:endParaRPr lang="en-US" altLang="zh-CN" dirty="0"/>
          </a:p>
        </p:txBody>
      </p:sp>
      <p:pic>
        <p:nvPicPr>
          <p:cNvPr id="13" name="图片 12"/>
          <p:cNvPicPr>
            <a:picLocks noChangeAspect="1"/>
          </p:cNvPicPr>
          <p:nvPr userDrawn="1"/>
        </p:nvPicPr>
        <p:blipFill>
          <a:blip r:embed="rId2"/>
          <a:stretch>
            <a:fillRect/>
          </a:stretch>
        </p:blipFill>
        <p:spPr>
          <a:xfrm>
            <a:off x="0" y="0"/>
            <a:ext cx="9144793" cy="664522"/>
          </a:xfrm>
          <a:prstGeom prst="rect">
            <a:avLst/>
          </a:prstGeom>
        </p:spPr>
      </p:pic>
      <p:sp>
        <p:nvSpPr>
          <p:cNvPr id="14" name="矩形 13"/>
          <p:cNvSpPr/>
          <p:nvPr userDrawn="1"/>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19" name="矩形 18"/>
          <p:cNvSpPr/>
          <p:nvPr userDrawn="1"/>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51306052"/>
      </p:ext>
    </p:extLst>
  </p:cSld>
  <p:clrMapOvr>
    <a:masterClrMapping/>
  </p:clrMapOvr>
  <p:extLst>
    <p:ext uri="{DCECCB84-F9BA-43D5-87BE-67443E8EF086}">
      <p15:sldGuideLst xmlns:p15="http://schemas.microsoft.com/office/powerpoint/2012/main">
        <p15:guide id="1" pos="2880">
          <p15:clr>
            <a:srgbClr val="FBAE40"/>
          </p15:clr>
        </p15:guide>
        <p15:guide id="2" pos="5193">
          <p15:clr>
            <a:srgbClr val="FBAE40"/>
          </p15:clr>
        </p15:guide>
        <p15:guide id="5" pos="1620">
          <p15:clr>
            <a:srgbClr val="FBAE40"/>
          </p15:clr>
        </p15:guide>
        <p15:guide id="6" pos="2921">
          <p15:clr>
            <a:srgbClr val="FBAE40"/>
          </p15:clr>
        </p15:guide>
        <p15:guide id="7" pos="2160" userDrawn="1">
          <p15:clr>
            <a:srgbClr val="FBAE40"/>
          </p15:clr>
        </p15:guide>
        <p15:guide id="8" pos="389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封面">
    <p:bg>
      <p:bgPr>
        <a:solidFill>
          <a:schemeClr val="accent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7760" y="5815086"/>
            <a:ext cx="2458720" cy="650876"/>
          </a:xfrm>
          <a:prstGeom prst="rect">
            <a:avLst/>
          </a:prstGeom>
        </p:spPr>
      </p:pic>
      <p:sp>
        <p:nvSpPr>
          <p:cNvPr id="2" name="标题 1"/>
          <p:cNvSpPr>
            <a:spLocks noGrp="1"/>
          </p:cNvSpPr>
          <p:nvPr>
            <p:ph type="title"/>
          </p:nvPr>
        </p:nvSpPr>
        <p:spPr>
          <a:xfrm>
            <a:off x="469123" y="4006448"/>
            <a:ext cx="8325019" cy="1114192"/>
          </a:xfrm>
          <a:prstGeom prst="rect">
            <a:avLst/>
          </a:prstGeom>
        </p:spPr>
        <p:txBody>
          <a:bodyPr anchor="ctr">
            <a:noAutofit/>
          </a:bodyPr>
          <a:lstStyle>
            <a:lvl1pPr algn="l">
              <a:lnSpc>
                <a:spcPct val="100000"/>
              </a:lnSpc>
              <a:defRPr sz="4000" b="1">
                <a:solidFill>
                  <a:schemeClr val="bg1"/>
                </a:solidFill>
                <a:latin typeface="+mj-ea"/>
                <a:ea typeface="+mj-ea"/>
              </a:defRPr>
            </a:lvl1pPr>
          </a:lstStyle>
          <a:p>
            <a:r>
              <a:rPr lang="zh-CN" altLang="en-US" dirty="0"/>
              <a:t>单击此处编辑母版标题样式</a:t>
            </a:r>
          </a:p>
        </p:txBody>
      </p:sp>
      <p:sp>
        <p:nvSpPr>
          <p:cNvPr id="6" name="副标题 2"/>
          <p:cNvSpPr>
            <a:spLocks noGrp="1"/>
          </p:cNvSpPr>
          <p:nvPr>
            <p:ph type="subTitle" idx="1"/>
          </p:nvPr>
        </p:nvSpPr>
        <p:spPr>
          <a:xfrm>
            <a:off x="469124" y="5245246"/>
            <a:ext cx="5820358" cy="468179"/>
          </a:xfrm>
        </p:spPr>
        <p:txBody>
          <a:bodyPr anchor="ctr">
            <a:noAutofit/>
          </a:bodyPr>
          <a:lstStyle>
            <a:lvl1pPr marL="0" indent="0" algn="l">
              <a:lnSpc>
                <a:spcPct val="100000"/>
              </a:lnSpc>
              <a:buNone/>
              <a:defRPr lang="zh-CN" altLang="en-US" sz="2400" b="0">
                <a:solidFill>
                  <a:schemeClr val="bg1"/>
                </a:solidFill>
                <a:latin typeface="+mn-ea"/>
                <a:cs typeface="+mj-cs"/>
              </a:defRPr>
            </a:lvl1pPr>
          </a:lstStyle>
          <a:p>
            <a:pPr marL="228600" lvl="0" indent="-228600" algn="ctr">
              <a:lnSpc>
                <a:spcPct val="90000"/>
              </a:lnSpc>
              <a:spcBef>
                <a:spcPct val="0"/>
              </a:spcBef>
            </a:pPr>
            <a:r>
              <a:rPr lang="zh-CN" altLang="en-US"/>
              <a:t>单击以编辑母版副标题样式</a:t>
            </a:r>
            <a:endParaRPr lang="zh-CN" altLang="en-US" dirty="0"/>
          </a:p>
        </p:txBody>
      </p:sp>
      <p:sp>
        <p:nvSpPr>
          <p:cNvPr id="7" name="文本占位符 6"/>
          <p:cNvSpPr>
            <a:spLocks noGrp="1"/>
          </p:cNvSpPr>
          <p:nvPr>
            <p:ph type="body" sz="quarter" idx="10" hasCustomPrompt="1"/>
          </p:nvPr>
        </p:nvSpPr>
        <p:spPr>
          <a:xfrm>
            <a:off x="469124" y="5815087"/>
            <a:ext cx="4159250" cy="499004"/>
          </a:xfrm>
        </p:spPr>
        <p:txBody>
          <a:bodyPr>
            <a:noAutofit/>
          </a:bodyPr>
          <a:lstStyle>
            <a:lvl1pPr marL="0" indent="0">
              <a:lnSpc>
                <a:spcPct val="100000"/>
              </a:lnSpc>
              <a:buNone/>
              <a:defRPr sz="2400">
                <a:solidFill>
                  <a:schemeClr val="bg1"/>
                </a:solidFill>
              </a:defRPr>
            </a:lvl1pPr>
          </a:lstStyle>
          <a:p>
            <a:pPr lvl="0"/>
            <a:r>
              <a:rPr lang="zh-CN" altLang="en-US" dirty="0"/>
              <a:t>单击此处添加日期</a:t>
            </a: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78" t="172" r="40" b="-12"/>
          <a:stretch/>
        </p:blipFill>
        <p:spPr>
          <a:xfrm>
            <a:off x="0" y="0"/>
            <a:ext cx="9144000" cy="3899805"/>
          </a:xfrm>
          <a:prstGeom prst="rect">
            <a:avLst/>
          </a:prstGeom>
          <a:ln>
            <a:noFill/>
          </a:ln>
        </p:spPr>
      </p:pic>
      <p:cxnSp>
        <p:nvCxnSpPr>
          <p:cNvPr id="11" name="直接连接符 10"/>
          <p:cNvCxnSpPr/>
          <p:nvPr/>
        </p:nvCxnSpPr>
        <p:spPr>
          <a:xfrm>
            <a:off x="0" y="3899805"/>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78" t="172" r="40" b="-12"/>
          <a:stretch/>
        </p:blipFill>
        <p:spPr>
          <a:xfrm>
            <a:off x="0" y="0"/>
            <a:ext cx="9144000" cy="3899805"/>
          </a:xfrm>
          <a:prstGeom prst="rect">
            <a:avLst/>
          </a:prstGeom>
          <a:ln>
            <a:noFill/>
          </a:ln>
        </p:spPr>
      </p:pic>
      <p:cxnSp>
        <p:nvCxnSpPr>
          <p:cNvPr id="9" name="直接连接符 8"/>
          <p:cNvCxnSpPr/>
          <p:nvPr userDrawn="1"/>
        </p:nvCxnSpPr>
        <p:spPr>
          <a:xfrm>
            <a:off x="0" y="3899805"/>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060996"/>
      </p:ext>
    </p:extLst>
  </p:cSld>
  <p:clrMapOvr>
    <a:masterClrMapping/>
  </p:clrMapOvr>
  <p:extLst>
    <p:ext uri="{DCECCB84-F9BA-43D5-87BE-67443E8EF086}">
      <p15:sldGuideLst xmlns:p15="http://schemas.microsoft.com/office/powerpoint/2012/main">
        <p15:guide id="2" pos="295">
          <p15:clr>
            <a:srgbClr val="FBAE40"/>
          </p15:clr>
        </p15:guide>
        <p15:guide id="3" orient="horz" pos="2160">
          <p15:clr>
            <a:srgbClr val="FBAE40"/>
          </p15:clr>
        </p15:guide>
        <p15:guide id="4" pos="16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封底">
    <p:bg>
      <p:bgPr>
        <a:solidFill>
          <a:schemeClr val="accent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3073"/>
            <a:ext cx="9144000" cy="281178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74" y="3608990"/>
            <a:ext cx="3021843" cy="799946"/>
          </a:xfrm>
          <a:prstGeom prst="rect">
            <a:avLst/>
          </a:prstGeom>
        </p:spPr>
      </p:pic>
      <p:sp>
        <p:nvSpPr>
          <p:cNvPr id="3" name="标题 2"/>
          <p:cNvSpPr>
            <a:spLocks noGrp="1"/>
          </p:cNvSpPr>
          <p:nvPr>
            <p:ph type="title"/>
          </p:nvPr>
        </p:nvSpPr>
        <p:spPr>
          <a:xfrm>
            <a:off x="487896" y="1371600"/>
            <a:ext cx="8410492" cy="926932"/>
          </a:xfrm>
        </p:spPr>
        <p:txBody>
          <a:bodyPr>
            <a:noAutofit/>
          </a:bodyPr>
          <a:lstStyle>
            <a:lvl1pPr algn="ctr">
              <a:defRPr sz="6600" b="1">
                <a:solidFill>
                  <a:schemeClr val="bg1"/>
                </a:solidFill>
              </a:defRPr>
            </a:lvl1pPr>
          </a:lstStyle>
          <a:p>
            <a:r>
              <a:rPr lang="zh-CN" altLang="en-US"/>
              <a:t>单击此处编辑母版标题样式</a:t>
            </a: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03073"/>
            <a:ext cx="9144000" cy="2811780"/>
          </a:xfrm>
          <a:prstGeom prst="rect">
            <a:avLst/>
          </a:prstGeom>
        </p:spPr>
      </p:pic>
    </p:spTree>
    <p:extLst>
      <p:ext uri="{BB962C8B-B14F-4D97-AF65-F5344CB8AC3E}">
        <p14:creationId xmlns:p14="http://schemas.microsoft.com/office/powerpoint/2010/main" val="138037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内页">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94025" y="1685678"/>
            <a:ext cx="8372163" cy="492149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标题 4"/>
          <p:cNvSpPr>
            <a:spLocks noGrp="1"/>
          </p:cNvSpPr>
          <p:nvPr>
            <p:ph type="title"/>
          </p:nvPr>
        </p:nvSpPr>
        <p:spPr>
          <a:xfrm>
            <a:off x="494024" y="974277"/>
            <a:ext cx="8372163" cy="574183"/>
          </a:xfrm>
          <a:prstGeom prst="rect">
            <a:avLst/>
          </a:prstGeom>
        </p:spPr>
        <p:txBody>
          <a:bodyPr/>
          <a:lstStyle>
            <a:lvl1pPr>
              <a:defRPr sz="3200" b="1">
                <a:solidFill>
                  <a:schemeClr val="accent1"/>
                </a:solidFill>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490501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内页-有页码">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94025" y="1685678"/>
            <a:ext cx="8372163" cy="492149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标题 4"/>
          <p:cNvSpPr>
            <a:spLocks noGrp="1"/>
          </p:cNvSpPr>
          <p:nvPr>
            <p:ph type="title"/>
          </p:nvPr>
        </p:nvSpPr>
        <p:spPr>
          <a:xfrm>
            <a:off x="494025" y="975600"/>
            <a:ext cx="8372163" cy="576000"/>
          </a:xfrm>
          <a:prstGeom prst="rect">
            <a:avLst/>
          </a:prstGeom>
        </p:spPr>
        <p:txBody>
          <a:bodyPr/>
          <a:lstStyle>
            <a:lvl1pPr>
              <a:defRPr sz="3200" b="1">
                <a:solidFill>
                  <a:schemeClr val="accent1"/>
                </a:solidFill>
              </a:defRPr>
            </a:lvl1pPr>
          </a:lstStyle>
          <a:p>
            <a:r>
              <a:rPr lang="zh-CN" altLang="en-US"/>
              <a:t>单击此处编辑母版标题样式</a:t>
            </a:r>
          </a:p>
        </p:txBody>
      </p:sp>
      <p:sp>
        <p:nvSpPr>
          <p:cNvPr id="10" name="灯片编号占位符 5"/>
          <p:cNvSpPr txBox="1">
            <a:spLocks/>
          </p:cNvSpPr>
          <p:nvPr/>
        </p:nvSpPr>
        <p:spPr>
          <a:xfrm>
            <a:off x="8697600" y="311755"/>
            <a:ext cx="365165" cy="276999"/>
          </a:xfrm>
          <a:prstGeom prst="rect">
            <a:avLst/>
          </a:prstGeom>
          <a:noFill/>
        </p:spPr>
        <p:txBody>
          <a:bodyPr wrap="none" rtlCol="0">
            <a:spAutoFit/>
          </a:bodyPr>
          <a:lstStyle>
            <a:defPPr>
              <a:defRPr lang="zh-CN"/>
            </a:defPPr>
            <a:lvl1pPr>
              <a:defRPr sz="1200" spc="-60" baseline="0">
                <a:solidFill>
                  <a:schemeClr val="bg1"/>
                </a:solidFill>
                <a:latin typeface="微软雅黑" panose="020B0503020204020204" pitchFamily="34" charset="-122"/>
                <a:ea typeface="微软雅黑" panose="020B0503020204020204" pitchFamily="34" charset="-122"/>
              </a:defRPr>
            </a:lvl1pPr>
          </a:lstStyle>
          <a:p>
            <a:pPr lvl="0"/>
            <a:fld id="{E1703B59-C883-4B8B-974E-AFB30A6C43A7}" type="slidenum">
              <a:rPr lang="zh-CN" altLang="en-US" smtClean="0"/>
              <a:pPr lvl="0"/>
              <a:t>‹#›</a:t>
            </a:fld>
            <a:endParaRPr lang="zh-CN" altLang="en-US" dirty="0"/>
          </a:p>
        </p:txBody>
      </p:sp>
      <p:sp>
        <p:nvSpPr>
          <p:cNvPr id="9" name="文本框 8"/>
          <p:cNvSpPr txBox="1"/>
          <p:nvPr/>
        </p:nvSpPr>
        <p:spPr>
          <a:xfrm>
            <a:off x="8250026"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5974537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内页-极简">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94025" y="1685678"/>
            <a:ext cx="8372163" cy="492149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标题 4"/>
          <p:cNvSpPr>
            <a:spLocks noGrp="1"/>
          </p:cNvSpPr>
          <p:nvPr>
            <p:ph type="title"/>
          </p:nvPr>
        </p:nvSpPr>
        <p:spPr>
          <a:xfrm>
            <a:off x="494024" y="974277"/>
            <a:ext cx="8372163" cy="574183"/>
          </a:xfrm>
          <a:prstGeom prst="rect">
            <a:avLst/>
          </a:prstGeom>
        </p:spPr>
        <p:txBody>
          <a:bodyPr/>
          <a:lstStyle>
            <a:lvl1pPr>
              <a:defRPr sz="3200" b="1">
                <a:solidFill>
                  <a:schemeClr val="accent1"/>
                </a:solidFill>
              </a:defRPr>
            </a:lvl1pPr>
          </a:lstStyle>
          <a:p>
            <a:r>
              <a:rPr lang="zh-CN" altLang="en-US"/>
              <a:t>单击此处编辑母版标题样式</a:t>
            </a:r>
            <a:endParaRPr lang="zh-CN" altLang="en-US" dirty="0"/>
          </a:p>
        </p:txBody>
      </p:sp>
      <p:sp>
        <p:nvSpPr>
          <p:cNvPr id="9" name="矩形 8"/>
          <p:cNvSpPr/>
          <p:nvPr/>
        </p:nvSpPr>
        <p:spPr>
          <a:xfrm>
            <a:off x="0" y="1"/>
            <a:ext cx="9144000" cy="668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04390"/>
            <a:ext cx="459922" cy="460086"/>
          </a:xfrm>
          <a:prstGeom prst="rect">
            <a:avLst/>
          </a:prstGeom>
        </p:spPr>
      </p:pic>
      <p:sp>
        <p:nvSpPr>
          <p:cNvPr id="7" name="矩形 6"/>
          <p:cNvSpPr/>
          <p:nvPr userDrawn="1"/>
        </p:nvSpPr>
        <p:spPr>
          <a:xfrm>
            <a:off x="0" y="1"/>
            <a:ext cx="9144000" cy="668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04390"/>
            <a:ext cx="459922" cy="460086"/>
          </a:xfrm>
          <a:prstGeom prst="rect">
            <a:avLst/>
          </a:prstGeom>
        </p:spPr>
      </p:pic>
    </p:spTree>
    <p:extLst>
      <p:ext uri="{BB962C8B-B14F-4D97-AF65-F5344CB8AC3E}">
        <p14:creationId xmlns:p14="http://schemas.microsoft.com/office/powerpoint/2010/main" val="527283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内页-极简-有页码">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94025" y="1685678"/>
            <a:ext cx="8372163" cy="4921498"/>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标题 4"/>
          <p:cNvSpPr>
            <a:spLocks noGrp="1"/>
          </p:cNvSpPr>
          <p:nvPr>
            <p:ph type="title"/>
          </p:nvPr>
        </p:nvSpPr>
        <p:spPr>
          <a:xfrm>
            <a:off x="494024" y="974277"/>
            <a:ext cx="8372163" cy="574183"/>
          </a:xfrm>
          <a:prstGeom prst="rect">
            <a:avLst/>
          </a:prstGeom>
        </p:spPr>
        <p:txBody>
          <a:bodyPr/>
          <a:lstStyle>
            <a:lvl1pPr>
              <a:defRPr sz="3200" b="1">
                <a:solidFill>
                  <a:schemeClr val="accent1"/>
                </a:solidFill>
              </a:defRPr>
            </a:lvl1pPr>
          </a:lstStyle>
          <a:p>
            <a:r>
              <a:rPr lang="zh-CN" altLang="en-US"/>
              <a:t>单击此处编辑母版标题样式</a:t>
            </a:r>
            <a:endParaRPr lang="zh-CN" altLang="en-US" dirty="0"/>
          </a:p>
        </p:txBody>
      </p:sp>
      <p:sp>
        <p:nvSpPr>
          <p:cNvPr id="9" name="矩形 8"/>
          <p:cNvSpPr/>
          <p:nvPr/>
        </p:nvSpPr>
        <p:spPr>
          <a:xfrm>
            <a:off x="0" y="1"/>
            <a:ext cx="9144000" cy="668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8"/>
          <p:cNvSpPr>
            <a:spLocks noGrp="1"/>
          </p:cNvSpPr>
          <p:nvPr>
            <p:ph type="sldNum" sz="quarter" idx="12"/>
          </p:nvPr>
        </p:nvSpPr>
        <p:spPr>
          <a:xfrm>
            <a:off x="8697600" y="313200"/>
            <a:ext cx="365165" cy="276999"/>
          </a:xfrm>
          <a:prstGeom prst="rect">
            <a:avLst/>
          </a:prstGeom>
          <a:noFill/>
        </p:spPr>
        <p:txBody>
          <a:bodyPr wrap="none" rtlCol="0">
            <a:spAutoFit/>
          </a:bodyPr>
          <a:lstStyle>
            <a:lvl1pPr>
              <a:defRPr lang="zh-CN" altLang="en-US" sz="1200" spc="-60" baseline="0" smtClean="0">
                <a:solidFill>
                  <a:schemeClr val="bg1"/>
                </a:solidFill>
                <a:latin typeface="微软雅黑" panose="020B0503020204020204" pitchFamily="34" charset="-122"/>
                <a:ea typeface="微软雅黑" panose="020B0503020204020204" pitchFamily="34" charset="-122"/>
              </a:defRPr>
            </a:lvl1pPr>
          </a:lstStyle>
          <a:p>
            <a:fld id="{D4CE0C3C-47D3-4455-AB34-8268314DB49D}" type="slidenum">
              <a:rPr lang="en-US" altLang="zh-CN" smtClean="0"/>
              <a:pPr/>
              <a:t>‹#›</a:t>
            </a:fld>
            <a:endParaRPr lang="en-US" altLang="zh-CN"/>
          </a:p>
        </p:txBody>
      </p:sp>
      <p:sp>
        <p:nvSpPr>
          <p:cNvPr id="8" name="文本框 7"/>
          <p:cNvSpPr txBox="1"/>
          <p:nvPr/>
        </p:nvSpPr>
        <p:spPr>
          <a:xfrm>
            <a:off x="8250026"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04390"/>
            <a:ext cx="459922" cy="460086"/>
          </a:xfrm>
          <a:prstGeom prst="rect">
            <a:avLst/>
          </a:prstGeom>
        </p:spPr>
      </p:pic>
      <p:sp>
        <p:nvSpPr>
          <p:cNvPr id="11" name="矩形 10"/>
          <p:cNvSpPr/>
          <p:nvPr userDrawn="1"/>
        </p:nvSpPr>
        <p:spPr>
          <a:xfrm>
            <a:off x="0" y="1"/>
            <a:ext cx="9144000" cy="668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userDrawn="1"/>
        </p:nvSpPr>
        <p:spPr>
          <a:xfrm>
            <a:off x="8250026"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04390"/>
            <a:ext cx="459922" cy="460086"/>
          </a:xfrm>
          <a:prstGeom prst="rect">
            <a:avLst/>
          </a:prstGeom>
        </p:spPr>
      </p:pic>
    </p:spTree>
    <p:extLst>
      <p:ext uri="{BB962C8B-B14F-4D97-AF65-F5344CB8AC3E}">
        <p14:creationId xmlns:p14="http://schemas.microsoft.com/office/powerpoint/2010/main" val="3571174895"/>
      </p:ext>
    </p:extLst>
  </p:cSld>
  <p:clrMapOvr>
    <a:masterClrMapping/>
  </p:clrMapOvr>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目录">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0" y="0"/>
            <a:ext cx="9144793" cy="664522"/>
          </a:xfrm>
          <a:prstGeom prst="rect">
            <a:avLst/>
          </a:prstGeom>
        </p:spPr>
      </p:pic>
      <p:sp>
        <p:nvSpPr>
          <p:cNvPr id="7" name="矩形 6"/>
          <p:cNvSpPr/>
          <p:nvPr/>
        </p:nvSpPr>
        <p:spPr>
          <a:xfrm>
            <a:off x="0" y="5821680"/>
            <a:ext cx="9144000" cy="103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293" y="6100771"/>
            <a:ext cx="1958547" cy="518469"/>
          </a:xfrm>
          <a:prstGeom prst="rect">
            <a:avLst/>
          </a:prstGeom>
        </p:spPr>
      </p:pic>
      <p:sp>
        <p:nvSpPr>
          <p:cNvPr id="2" name="标题 1"/>
          <p:cNvSpPr>
            <a:spLocks noGrp="1"/>
          </p:cNvSpPr>
          <p:nvPr>
            <p:ph type="title"/>
          </p:nvPr>
        </p:nvSpPr>
        <p:spPr>
          <a:xfrm>
            <a:off x="323850" y="235137"/>
            <a:ext cx="6474515" cy="337358"/>
          </a:xfrm>
          <a:prstGeom prst="rect">
            <a:avLst/>
          </a:prstGeom>
        </p:spPr>
        <p:txBody>
          <a:bodyPr anchor="ctr"/>
          <a:lstStyle>
            <a:lvl1pPr>
              <a:defRPr sz="2000">
                <a:solidFill>
                  <a:schemeClr val="bg1"/>
                </a:solidFill>
                <a:effectLst/>
              </a:defRPr>
            </a:lvl1pPr>
          </a:lstStyle>
          <a:p>
            <a:r>
              <a:rPr lang="zh-CN" altLang="en-US"/>
              <a:t>单击此处编辑母版标题样式</a:t>
            </a:r>
            <a:endParaRPr lang="zh-CN" altLang="en-US" dirty="0"/>
          </a:p>
        </p:txBody>
      </p:sp>
      <p:sp>
        <p:nvSpPr>
          <p:cNvPr id="13" name="矩形 12"/>
          <p:cNvSpPr/>
          <p:nvPr/>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1240"/>
            <a:ext cx="9144000" cy="5185064"/>
          </a:xfrm>
          <a:prstGeom prst="rect">
            <a:avLst/>
          </a:prstGeom>
        </p:spPr>
      </p:pic>
      <p:pic>
        <p:nvPicPr>
          <p:cNvPr id="9" name="图片 8"/>
          <p:cNvPicPr>
            <a:picLocks noChangeAspect="1"/>
          </p:cNvPicPr>
          <p:nvPr userDrawn="1"/>
        </p:nvPicPr>
        <p:blipFill>
          <a:blip r:embed="rId2"/>
          <a:stretch>
            <a:fillRect/>
          </a:stretch>
        </p:blipFill>
        <p:spPr>
          <a:xfrm>
            <a:off x="0" y="0"/>
            <a:ext cx="9144793" cy="664522"/>
          </a:xfrm>
          <a:prstGeom prst="rect">
            <a:avLst/>
          </a:prstGeom>
        </p:spPr>
      </p:pic>
      <p:sp>
        <p:nvSpPr>
          <p:cNvPr id="11" name="矩形 10"/>
          <p:cNvSpPr/>
          <p:nvPr userDrawn="1"/>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51240"/>
            <a:ext cx="9144000" cy="5185064"/>
          </a:xfrm>
          <a:prstGeom prst="rect">
            <a:avLst/>
          </a:prstGeom>
        </p:spPr>
      </p:pic>
    </p:spTree>
    <p:extLst>
      <p:ext uri="{BB962C8B-B14F-4D97-AF65-F5344CB8AC3E}">
        <p14:creationId xmlns:p14="http://schemas.microsoft.com/office/powerpoint/2010/main" val="1186249892"/>
      </p:ext>
    </p:extLst>
  </p:cSld>
  <p:clrMapOvr>
    <a:masterClrMapping/>
  </p:clrMapOvr>
  <p:extLst>
    <p:ext uri="{DCECCB84-F9BA-43D5-87BE-67443E8EF086}">
      <p15:sldGuideLst xmlns:p15="http://schemas.microsoft.com/office/powerpoint/2012/main">
        <p15:guide id="1" pos="5556">
          <p15:clr>
            <a:srgbClr val="FBAE40"/>
          </p15:clr>
        </p15:guide>
        <p15:guide id="2" pos="204">
          <p15:clr>
            <a:srgbClr val="FBAE40"/>
          </p15:clr>
        </p15:guide>
        <p15:guide id="5" pos="3125">
          <p15:clr>
            <a:srgbClr val="FBAE40"/>
          </p15:clr>
        </p15:guide>
        <p15:guide id="6" pos="115">
          <p15:clr>
            <a:srgbClr val="FBAE40"/>
          </p15:clr>
        </p15:guide>
        <p15:guide id="7" pos="4167" userDrawn="1">
          <p15:clr>
            <a:srgbClr val="FBAE40"/>
          </p15:clr>
        </p15:guide>
        <p15:guide id="8" pos="15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纯标题">
    <p:spTree>
      <p:nvGrpSpPr>
        <p:cNvPr id="1" name=""/>
        <p:cNvGrpSpPr/>
        <p:nvPr/>
      </p:nvGrpSpPr>
      <p:grpSpPr>
        <a:xfrm>
          <a:off x="0" y="0"/>
          <a:ext cx="0" cy="0"/>
          <a:chOff x="0" y="0"/>
          <a:chExt cx="0" cy="0"/>
        </a:xfrm>
      </p:grpSpPr>
      <p:sp>
        <p:nvSpPr>
          <p:cNvPr id="5" name="标题 4"/>
          <p:cNvSpPr>
            <a:spLocks noGrp="1"/>
          </p:cNvSpPr>
          <p:nvPr>
            <p:ph type="title"/>
          </p:nvPr>
        </p:nvSpPr>
        <p:spPr>
          <a:xfrm>
            <a:off x="494025" y="975600"/>
            <a:ext cx="8372163" cy="574183"/>
          </a:xfrm>
          <a:prstGeom prst="rect">
            <a:avLst/>
          </a:prstGeom>
        </p:spPr>
        <p:txBody>
          <a:bodyPr/>
          <a:lstStyle>
            <a:lvl1pPr>
              <a:defRPr sz="3200" b="1">
                <a:solidFill>
                  <a:schemeClr val="accent1"/>
                </a:solidFill>
              </a:defRPr>
            </a:lvl1pPr>
          </a:lstStyle>
          <a:p>
            <a:r>
              <a:rPr lang="zh-CN" altLang="en-US"/>
              <a:t>单击此处编辑母版标题样式</a:t>
            </a:r>
          </a:p>
        </p:txBody>
      </p:sp>
    </p:spTree>
    <p:extLst>
      <p:ext uri="{BB962C8B-B14F-4D97-AF65-F5344CB8AC3E}">
        <p14:creationId xmlns:p14="http://schemas.microsoft.com/office/powerpoint/2010/main" val="186658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纯标题-有页码">
    <p:spTree>
      <p:nvGrpSpPr>
        <p:cNvPr id="1" name=""/>
        <p:cNvGrpSpPr/>
        <p:nvPr/>
      </p:nvGrpSpPr>
      <p:grpSpPr>
        <a:xfrm>
          <a:off x="0" y="0"/>
          <a:ext cx="0" cy="0"/>
          <a:chOff x="0" y="0"/>
          <a:chExt cx="0" cy="0"/>
        </a:xfrm>
      </p:grpSpPr>
      <p:sp>
        <p:nvSpPr>
          <p:cNvPr id="5" name="标题 4"/>
          <p:cNvSpPr>
            <a:spLocks noGrp="1"/>
          </p:cNvSpPr>
          <p:nvPr>
            <p:ph type="title"/>
          </p:nvPr>
        </p:nvSpPr>
        <p:spPr>
          <a:xfrm>
            <a:off x="494025" y="975600"/>
            <a:ext cx="8372163" cy="574183"/>
          </a:xfrm>
          <a:prstGeom prst="rect">
            <a:avLst/>
          </a:prstGeom>
        </p:spPr>
        <p:txBody>
          <a:bodyPr/>
          <a:lstStyle>
            <a:lvl1pPr>
              <a:defRPr sz="3200" b="1">
                <a:solidFill>
                  <a:schemeClr val="accent1"/>
                </a:solidFill>
              </a:defRPr>
            </a:lvl1pPr>
          </a:lstStyle>
          <a:p>
            <a:r>
              <a:rPr lang="zh-CN" altLang="en-US"/>
              <a:t>单击此处编辑母版标题样式</a:t>
            </a:r>
            <a:endParaRPr lang="zh-CN" altLang="en-US" dirty="0"/>
          </a:p>
        </p:txBody>
      </p:sp>
      <p:sp>
        <p:nvSpPr>
          <p:cNvPr id="10" name="文本框 9"/>
          <p:cNvSpPr txBox="1"/>
          <p:nvPr/>
        </p:nvSpPr>
        <p:spPr>
          <a:xfrm>
            <a:off x="8250026" y="311755"/>
            <a:ext cx="578813" cy="276999"/>
          </a:xfrm>
          <a:prstGeom prst="rect">
            <a:avLst/>
          </a:prstGeom>
          <a:noFill/>
        </p:spPr>
        <p:txBody>
          <a:bodyPr wrap="none" rtlCol="0">
            <a:spAutoFit/>
          </a:bodyPr>
          <a:lstStyle/>
          <a:p>
            <a:r>
              <a:rPr lang="en-US" altLang="zh-CN" sz="1200" spc="-60" baseline="0" dirty="0">
                <a:solidFill>
                  <a:schemeClr val="bg1"/>
                </a:solidFill>
                <a:latin typeface="微软雅黑" panose="020B0503020204020204" pitchFamily="34" charset="-122"/>
                <a:ea typeface="微软雅黑" panose="020B0503020204020204" pitchFamily="34" charset="-122"/>
              </a:rPr>
              <a:t>Page .</a:t>
            </a:r>
            <a:endParaRPr lang="zh-CN" altLang="en-US" sz="1200" spc="-60" baseline="0" dirty="0">
              <a:solidFill>
                <a:schemeClr val="bg1"/>
              </a:solidFill>
              <a:latin typeface="微软雅黑" panose="020B0503020204020204" pitchFamily="34" charset="-122"/>
              <a:ea typeface="微软雅黑" panose="020B0503020204020204" pitchFamily="34" charset="-122"/>
            </a:endParaRPr>
          </a:p>
        </p:txBody>
      </p:sp>
      <p:sp>
        <p:nvSpPr>
          <p:cNvPr id="12" name="灯片编号占位符 5"/>
          <p:cNvSpPr txBox="1">
            <a:spLocks/>
          </p:cNvSpPr>
          <p:nvPr/>
        </p:nvSpPr>
        <p:spPr>
          <a:xfrm>
            <a:off x="8696565" y="311755"/>
            <a:ext cx="447435" cy="276999"/>
          </a:xfrm>
          <a:prstGeom prst="rect">
            <a:avLst/>
          </a:prstGeom>
          <a:noFill/>
        </p:spPr>
        <p:txBody>
          <a:bodyPr wrap="square" rtlCol="0">
            <a:spAutoFit/>
          </a:bodyPr>
          <a:lstStyle>
            <a:defPPr>
              <a:defRPr lang="zh-CN"/>
            </a:defPPr>
            <a:lvl1pPr>
              <a:defRPr sz="1200" spc="-60" baseline="0">
                <a:solidFill>
                  <a:schemeClr val="bg1"/>
                </a:solidFill>
                <a:latin typeface="微软雅黑" panose="020B0503020204020204" pitchFamily="34" charset="-122"/>
                <a:ea typeface="微软雅黑" panose="020B0503020204020204" pitchFamily="34" charset="-122"/>
              </a:defRPr>
            </a:lvl1pPr>
          </a:lstStyle>
          <a:p>
            <a:pPr lvl="0"/>
            <a:fld id="{7E0B4DC1-AB35-4259-8072-EA8F5B8A0BBF}" type="slidenum">
              <a:rPr lang="zh-CN" altLang="en-US" smtClean="0"/>
              <a:pPr lvl="0"/>
              <a:t>‹#›</a:t>
            </a:fld>
            <a:endParaRPr lang="zh-CN" altLang="en-US" dirty="0"/>
          </a:p>
        </p:txBody>
      </p:sp>
    </p:spTree>
    <p:extLst>
      <p:ext uri="{BB962C8B-B14F-4D97-AF65-F5344CB8AC3E}">
        <p14:creationId xmlns:p14="http://schemas.microsoft.com/office/powerpoint/2010/main" val="11326199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空白">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0" y="0"/>
            <a:ext cx="9144793" cy="664522"/>
          </a:xfrm>
          <a:prstGeom prst="rect">
            <a:avLst/>
          </a:prstGeom>
        </p:spPr>
      </p:pic>
      <p:sp>
        <p:nvSpPr>
          <p:cNvPr id="11" name="矩形 10"/>
          <p:cNvSpPr/>
          <p:nvPr/>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13" name="矩形 12"/>
          <p:cNvSpPr/>
          <p:nvPr/>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2"/>
          <a:stretch>
            <a:fillRect/>
          </a:stretch>
        </p:blipFill>
        <p:spPr>
          <a:xfrm>
            <a:off x="0" y="0"/>
            <a:ext cx="9144793" cy="664522"/>
          </a:xfrm>
          <a:prstGeom prst="rect">
            <a:avLst/>
          </a:prstGeom>
        </p:spPr>
      </p:pic>
      <p:sp>
        <p:nvSpPr>
          <p:cNvPr id="7" name="矩形 6"/>
          <p:cNvSpPr/>
          <p:nvPr userDrawn="1"/>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10" name="矩形 9"/>
          <p:cNvSpPr/>
          <p:nvPr userDrawn="1"/>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9330335"/>
      </p:ext>
    </p:extLst>
  </p:cSld>
  <p:clrMapOvr>
    <a:masterClrMapping/>
  </p:clrMapOvr>
  <p:transition spd="med">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3.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p:nvPicPr>
        <p:blipFill>
          <a:blip r:embed="rId18"/>
          <a:stretch>
            <a:fillRect/>
          </a:stretch>
        </p:blipFill>
        <p:spPr>
          <a:xfrm>
            <a:off x="0" y="0"/>
            <a:ext cx="9144793" cy="664522"/>
          </a:xfrm>
          <a:prstGeom prst="rect">
            <a:avLst/>
          </a:prstGeom>
        </p:spPr>
      </p:pic>
      <p:sp>
        <p:nvSpPr>
          <p:cNvPr id="6" name="文本占位符 5"/>
          <p:cNvSpPr>
            <a:spLocks noGrp="1"/>
          </p:cNvSpPr>
          <p:nvPr>
            <p:ph type="body" idx="1"/>
          </p:nvPr>
        </p:nvSpPr>
        <p:spPr>
          <a:xfrm>
            <a:off x="413468" y="1673352"/>
            <a:ext cx="8340421" cy="4999840"/>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 name="矩形 9"/>
          <p:cNvSpPr/>
          <p:nvPr/>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13" name="矩形 12"/>
          <p:cNvSpPr/>
          <p:nvPr/>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1"/>
          <a:stretch>
            <a:fillRect/>
          </a:stretch>
        </p:blipFill>
        <p:spPr>
          <a:xfrm>
            <a:off x="0" y="1231682"/>
            <a:ext cx="9144000" cy="332713"/>
          </a:xfrm>
          <a:prstGeom prst="rect">
            <a:avLst/>
          </a:prstGeom>
        </p:spPr>
      </p:pic>
      <p:sp>
        <p:nvSpPr>
          <p:cNvPr id="4" name="标题占位符 3"/>
          <p:cNvSpPr>
            <a:spLocks noGrp="1"/>
          </p:cNvSpPr>
          <p:nvPr>
            <p:ph type="title"/>
          </p:nvPr>
        </p:nvSpPr>
        <p:spPr>
          <a:xfrm>
            <a:off x="413468" y="863020"/>
            <a:ext cx="8410492" cy="701375"/>
          </a:xfrm>
          <a:prstGeom prst="rect">
            <a:avLst/>
          </a:prstGeom>
        </p:spPr>
        <p:txBody>
          <a:bodyPr vert="horz" lIns="91440" tIns="45720" rIns="91440" bIns="45720" rtlCol="0" anchor="ctr">
            <a:normAutofit/>
          </a:bodyPr>
          <a:lstStyle/>
          <a:p>
            <a:r>
              <a:rPr lang="zh-CN" altLang="en-US"/>
              <a:t>单击此处编辑母版标题样式</a:t>
            </a:r>
          </a:p>
        </p:txBody>
      </p:sp>
      <p:pic>
        <p:nvPicPr>
          <p:cNvPr id="9" name="图片 8"/>
          <p:cNvPicPr>
            <a:picLocks noChangeAspect="1"/>
          </p:cNvPicPr>
          <p:nvPr userDrawn="1"/>
        </p:nvPicPr>
        <p:blipFill>
          <a:blip r:embed="rId18"/>
          <a:stretch>
            <a:fillRect/>
          </a:stretch>
        </p:blipFill>
        <p:spPr>
          <a:xfrm>
            <a:off x="0" y="0"/>
            <a:ext cx="9144793" cy="664522"/>
          </a:xfrm>
          <a:prstGeom prst="rect">
            <a:avLst/>
          </a:prstGeom>
        </p:spPr>
      </p:pic>
      <p:sp>
        <p:nvSpPr>
          <p:cNvPr id="11" name="矩形 10"/>
          <p:cNvSpPr/>
          <p:nvPr userDrawn="1"/>
        </p:nvSpPr>
        <p:spPr>
          <a:xfrm>
            <a:off x="0" y="6766560"/>
            <a:ext cx="9144000" cy="91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userDrawn="1"/>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024" y="168582"/>
            <a:ext cx="1517655" cy="401413"/>
          </a:xfrm>
          <a:prstGeom prst="rect">
            <a:avLst/>
          </a:prstGeom>
        </p:spPr>
      </p:pic>
      <p:sp>
        <p:nvSpPr>
          <p:cNvPr id="16" name="矩形 15"/>
          <p:cNvSpPr/>
          <p:nvPr userDrawn="1"/>
        </p:nvSpPr>
        <p:spPr>
          <a:xfrm>
            <a:off x="0" y="1"/>
            <a:ext cx="9144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userDrawn="1"/>
        </p:nvPicPr>
        <p:blipFill>
          <a:blip r:embed="rId21"/>
          <a:stretch>
            <a:fillRect/>
          </a:stretch>
        </p:blipFill>
        <p:spPr>
          <a:xfrm>
            <a:off x="0" y="1231682"/>
            <a:ext cx="9144000" cy="332713"/>
          </a:xfrm>
          <a:prstGeom prst="rect">
            <a:avLst/>
          </a:prstGeom>
        </p:spPr>
      </p:pic>
    </p:spTree>
    <p:extLst>
      <p:ext uri="{BB962C8B-B14F-4D97-AF65-F5344CB8AC3E}">
        <p14:creationId xmlns:p14="http://schemas.microsoft.com/office/powerpoint/2010/main" val="326573739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p:transition spd="med">
    <p:push/>
  </p:transition>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png"/><Relationship Id="rId3" Type="http://schemas.microsoft.com/office/2007/relationships/media" Target="../media/media10.m4a"/><Relationship Id="rId7" Type="http://schemas.openxmlformats.org/officeDocument/2006/relationships/image" Target="../media/image14.png"/><Relationship Id="rId12" Type="http://schemas.openxmlformats.org/officeDocument/2006/relationships/image" Target="../media/image10.emf"/><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notesSlide" Target="../notesSlides/notesSlide10.xml"/><Relationship Id="rId11" Type="http://schemas.openxmlformats.org/officeDocument/2006/relationships/package" Target="../embeddings/Microsoft_Visio___.vsdx"/><Relationship Id="rId5" Type="http://schemas.openxmlformats.org/officeDocument/2006/relationships/slideLayout" Target="../slideLayouts/slideLayout5.xml"/><Relationship Id="rId10" Type="http://schemas.openxmlformats.org/officeDocument/2006/relationships/slide" Target="slide22.xml"/><Relationship Id="rId4" Type="http://schemas.openxmlformats.org/officeDocument/2006/relationships/audio" Target="../media/media10.m4a"/><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slide" Target="slide22.xml"/><Relationship Id="rId3" Type="http://schemas.microsoft.com/office/2007/relationships/media" Target="../media/media12.m4a"/><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notesSlide" Target="../notesSlides/notesSlide12.xml"/><Relationship Id="rId11" Type="http://schemas.openxmlformats.org/officeDocument/2006/relationships/image" Target="../media/image11.emf"/><Relationship Id="rId5" Type="http://schemas.openxmlformats.org/officeDocument/2006/relationships/slideLayout" Target="../slideLayouts/slideLayout5.xml"/><Relationship Id="rId10" Type="http://schemas.openxmlformats.org/officeDocument/2006/relationships/package" Target="../embeddings/Microsoft_Visio___1.vsdx"/><Relationship Id="rId4" Type="http://schemas.openxmlformats.org/officeDocument/2006/relationships/audio" Target="../media/media12.m4a"/><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3.m4a"/><Relationship Id="rId7" Type="http://schemas.openxmlformats.org/officeDocument/2006/relationships/image" Target="../media/image19.png"/><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5.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slide" Target="slide22.xml"/><Relationship Id="rId3" Type="http://schemas.microsoft.com/office/2007/relationships/media" Target="../media/media14.m4a"/><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notesSlide" Target="../notesSlides/notesSlide14.xml"/><Relationship Id="rId11" Type="http://schemas.openxmlformats.org/officeDocument/2006/relationships/image" Target="../media/image9.png"/><Relationship Id="rId5" Type="http://schemas.openxmlformats.org/officeDocument/2006/relationships/slideLayout" Target="../slideLayouts/slideLayout5.xml"/><Relationship Id="rId10" Type="http://schemas.openxmlformats.org/officeDocument/2006/relationships/image" Target="../media/image19.emf"/><Relationship Id="rId4" Type="http://schemas.openxmlformats.org/officeDocument/2006/relationships/audio" Target="../media/media14.m4a"/><Relationship Id="rId9" Type="http://schemas.openxmlformats.org/officeDocument/2006/relationships/package" Target="../embeddings/Microsoft_Visio___2.vsdx"/></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5.m4a"/><Relationship Id="rId7" Type="http://schemas.openxmlformats.org/officeDocument/2006/relationships/image" Target="../media/image21.png"/><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notesSlide" Target="../notesSlides/notesSlide15.xml"/><Relationship Id="rId4" Type="http://schemas.openxmlformats.org/officeDocument/2006/relationships/slideLayout" Target="../slideLayouts/slideLayout5.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6.m4a"/><Relationship Id="rId7" Type="http://schemas.openxmlformats.org/officeDocument/2006/relationships/image" Target="../media/image24.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notesSlide" Target="../notesSlides/notesSlide16.xml"/><Relationship Id="rId4" Type="http://schemas.openxmlformats.org/officeDocument/2006/relationships/slideLayout" Target="../slideLayouts/slideLayout5.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7.m4a"/><Relationship Id="rId7" Type="http://schemas.openxmlformats.org/officeDocument/2006/relationships/image" Target="../media/image26.png"/><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slide" Target="slide21.xml"/><Relationship Id="rId5" Type="http://schemas.openxmlformats.org/officeDocument/2006/relationships/notesSlide" Target="../notesSlides/notesSlide17.xml"/><Relationship Id="rId10" Type="http://schemas.openxmlformats.org/officeDocument/2006/relationships/image" Target="../media/image9.png"/><Relationship Id="rId4" Type="http://schemas.openxmlformats.org/officeDocument/2006/relationships/slideLayout" Target="../slideLayouts/slideLayout5.xm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8.m4a"/><Relationship Id="rId7" Type="http://schemas.openxmlformats.org/officeDocument/2006/relationships/image" Target="../media/image29.png"/><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32.png"/><Relationship Id="rId5" Type="http://schemas.openxmlformats.org/officeDocument/2006/relationships/notesSlide" Target="../notesSlides/notesSlide18.xml"/><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9.m4a"/><Relationship Id="rId7" Type="http://schemas.openxmlformats.org/officeDocument/2006/relationships/image" Target="../media/image36.png"/><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xml"/><Relationship Id="rId7" Type="http://schemas.openxmlformats.org/officeDocument/2006/relationships/image" Target="../media/image28.em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slide" Target="slide22.xml"/><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21.m4a"/><Relationship Id="rId7" Type="http://schemas.openxmlformats.org/officeDocument/2006/relationships/image" Target="../media/image34.png"/><Relationship Id="rId2" Type="http://schemas.microsoft.com/office/2007/relationships/media" Target="../media/media21.m4a"/><Relationship Id="rId1" Type="http://schemas.openxmlformats.org/officeDocument/2006/relationships/tags" Target="../tags/tag13.xml"/><Relationship Id="rId6" Type="http://schemas.openxmlformats.org/officeDocument/2006/relationships/slide" Target="slide17.xml"/><Relationship Id="rId5" Type="http://schemas.openxmlformats.org/officeDocument/2006/relationships/notesSlide" Target="../notesSlides/notesSlide20.xml"/><Relationship Id="rId10" Type="http://schemas.openxmlformats.org/officeDocument/2006/relationships/image" Target="../media/image9.png"/><Relationship Id="rId4" Type="http://schemas.openxmlformats.org/officeDocument/2006/relationships/slideLayout" Target="../slideLayouts/slideLayout5.xml"/><Relationship Id="rId9" Type="http://schemas.openxmlformats.org/officeDocument/2006/relationships/image" Target="../media/image340.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9.png"/><Relationship Id="rId3" Type="http://schemas.openxmlformats.org/officeDocument/2006/relationships/audio" Target="../media/media22.m4a"/><Relationship Id="rId7" Type="http://schemas.openxmlformats.org/officeDocument/2006/relationships/slide" Target="slide12.xml"/><Relationship Id="rId12" Type="http://schemas.openxmlformats.org/officeDocument/2006/relationships/image" Target="../media/image35.emf"/><Relationship Id="rId2" Type="http://schemas.microsoft.com/office/2007/relationships/media" Target="../media/media22.m4a"/><Relationship Id="rId1" Type="http://schemas.openxmlformats.org/officeDocument/2006/relationships/vmlDrawing" Target="../drawings/vmlDrawing4.vml"/><Relationship Id="rId6" Type="http://schemas.openxmlformats.org/officeDocument/2006/relationships/slide" Target="slide10.xml"/><Relationship Id="rId11" Type="http://schemas.openxmlformats.org/officeDocument/2006/relationships/package" Target="../embeddings/Microsoft_Visio___3.vsdx"/><Relationship Id="rId5" Type="http://schemas.openxmlformats.org/officeDocument/2006/relationships/notesSlide" Target="../notesSlides/notesSlide21.xml"/><Relationship Id="rId10" Type="http://schemas.openxmlformats.org/officeDocument/2006/relationships/image" Target="../media/image39.png"/><Relationship Id="rId4" Type="http://schemas.openxmlformats.org/officeDocument/2006/relationships/slideLayout" Target="../slideLayouts/slideLayout5.xml"/><Relationship Id="rId9" Type="http://schemas.openxmlformats.org/officeDocument/2006/relationships/slide" Target="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package" Target="../embeddings/Microsoft_Visio___4.vsdx"/><Relationship Id="rId3" Type="http://schemas.microsoft.com/office/2007/relationships/media" Target="../media/media24.m4a"/><Relationship Id="rId7" Type="http://schemas.openxmlformats.org/officeDocument/2006/relationships/image" Target="../media/image38.png"/><Relationship Id="rId12" Type="http://schemas.openxmlformats.org/officeDocument/2006/relationships/image" Target="../media/image9.png"/><Relationship Id="rId2" Type="http://schemas.openxmlformats.org/officeDocument/2006/relationships/tags" Target="../tags/tag14.xml"/><Relationship Id="rId1" Type="http://schemas.openxmlformats.org/officeDocument/2006/relationships/vmlDrawing" Target="../drawings/vmlDrawing5.vml"/><Relationship Id="rId6" Type="http://schemas.openxmlformats.org/officeDocument/2006/relationships/notesSlide" Target="../notesSlides/notesSlide23.xml"/><Relationship Id="rId11" Type="http://schemas.openxmlformats.org/officeDocument/2006/relationships/image" Target="../media/image37.emf"/><Relationship Id="rId5" Type="http://schemas.openxmlformats.org/officeDocument/2006/relationships/slideLayout" Target="../slideLayouts/slideLayout5.xml"/><Relationship Id="rId10" Type="http://schemas.openxmlformats.org/officeDocument/2006/relationships/package" Target="../embeddings/Microsoft_Visio___5.vsdx"/><Relationship Id="rId4" Type="http://schemas.openxmlformats.org/officeDocument/2006/relationships/audio" Target="../media/media24.m4a"/><Relationship Id="rId9" Type="http://schemas.openxmlformats.org/officeDocument/2006/relationships/image" Target="../media/image36.emf"/></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png"/><Relationship Id="rId3" Type="http://schemas.microsoft.com/office/2007/relationships/media" Target="../media/media25.m4a"/><Relationship Id="rId7" Type="http://schemas.openxmlformats.org/officeDocument/2006/relationships/image" Target="../media/image41.png"/><Relationship Id="rId12" Type="http://schemas.openxmlformats.org/officeDocument/2006/relationships/image" Target="../media/image40.emf"/><Relationship Id="rId2" Type="http://schemas.openxmlformats.org/officeDocument/2006/relationships/tags" Target="../tags/tag15.xml"/><Relationship Id="rId1" Type="http://schemas.openxmlformats.org/officeDocument/2006/relationships/vmlDrawing" Target="../drawings/vmlDrawing6.vml"/><Relationship Id="rId6" Type="http://schemas.openxmlformats.org/officeDocument/2006/relationships/notesSlide" Target="../notesSlides/notesSlide24.xml"/><Relationship Id="rId11" Type="http://schemas.openxmlformats.org/officeDocument/2006/relationships/package" Target="../embeddings/Microsoft_Visio___7.vsdx"/><Relationship Id="rId5" Type="http://schemas.openxmlformats.org/officeDocument/2006/relationships/slideLayout" Target="../slideLayouts/slideLayout5.xml"/><Relationship Id="rId10" Type="http://schemas.openxmlformats.org/officeDocument/2006/relationships/image" Target="../media/image39.emf"/><Relationship Id="rId4" Type="http://schemas.openxmlformats.org/officeDocument/2006/relationships/audio" Target="../media/media25.m4a"/><Relationship Id="rId9" Type="http://schemas.openxmlformats.org/officeDocument/2006/relationships/package" Target="../embeddings/Microsoft_Visio___6.vsdx"/></Relationships>
</file>

<file path=ppt/slides/_rels/slide26.xml.rels><?xml version="1.0" encoding="UTF-8" standalone="yes"?>
<Relationships xmlns="http://schemas.openxmlformats.org/package/2006/relationships"><Relationship Id="rId8" Type="http://schemas.openxmlformats.org/officeDocument/2006/relationships/package" Target="../embeddings/Microsoft_Visio___8.vsdx"/><Relationship Id="rId3" Type="http://schemas.microsoft.com/office/2007/relationships/media" Target="../media/media26.m4a"/><Relationship Id="rId7" Type="http://schemas.openxmlformats.org/officeDocument/2006/relationships/image" Target="../media/image43.png"/><Relationship Id="rId12" Type="http://schemas.openxmlformats.org/officeDocument/2006/relationships/image" Target="../media/image9.png"/><Relationship Id="rId2" Type="http://schemas.openxmlformats.org/officeDocument/2006/relationships/tags" Target="../tags/tag16.xml"/><Relationship Id="rId1" Type="http://schemas.openxmlformats.org/officeDocument/2006/relationships/vmlDrawing" Target="../drawings/vmlDrawing7.vml"/><Relationship Id="rId6" Type="http://schemas.openxmlformats.org/officeDocument/2006/relationships/notesSlide" Target="../notesSlides/notesSlide25.xml"/><Relationship Id="rId11" Type="http://schemas.openxmlformats.org/officeDocument/2006/relationships/image" Target="../media/image42.emf"/><Relationship Id="rId5" Type="http://schemas.openxmlformats.org/officeDocument/2006/relationships/slideLayout" Target="../slideLayouts/slideLayout5.xml"/><Relationship Id="rId10" Type="http://schemas.openxmlformats.org/officeDocument/2006/relationships/package" Target="../embeddings/Microsoft_Visio___9.vsdx"/><Relationship Id="rId4" Type="http://schemas.openxmlformats.org/officeDocument/2006/relationships/audio" Target="../media/media26.m4a"/><Relationship Id="rId9" Type="http://schemas.openxmlformats.org/officeDocument/2006/relationships/image" Target="../media/image39.emf"/></Relationships>
</file>

<file path=ppt/slides/_rels/slide27.xml.rels><?xml version="1.0" encoding="UTF-8" standalone="yes"?>
<Relationships xmlns="http://schemas.openxmlformats.org/package/2006/relationships"><Relationship Id="rId8" Type="http://schemas.openxmlformats.org/officeDocument/2006/relationships/package" Target="../embeddings/Microsoft_Visio___10.vsdx"/><Relationship Id="rId3" Type="http://schemas.microsoft.com/office/2007/relationships/media" Target="../media/media27.m4a"/><Relationship Id="rId7" Type="http://schemas.openxmlformats.org/officeDocument/2006/relationships/image" Target="../media/image46.png"/><Relationship Id="rId12" Type="http://schemas.openxmlformats.org/officeDocument/2006/relationships/image" Target="../media/image9.png"/><Relationship Id="rId2" Type="http://schemas.openxmlformats.org/officeDocument/2006/relationships/tags" Target="../tags/tag17.xml"/><Relationship Id="rId1" Type="http://schemas.openxmlformats.org/officeDocument/2006/relationships/vmlDrawing" Target="../drawings/vmlDrawing8.vml"/><Relationship Id="rId6" Type="http://schemas.openxmlformats.org/officeDocument/2006/relationships/notesSlide" Target="../notesSlides/notesSlide26.xml"/><Relationship Id="rId11" Type="http://schemas.openxmlformats.org/officeDocument/2006/relationships/image" Target="../media/image45.emf"/><Relationship Id="rId5" Type="http://schemas.openxmlformats.org/officeDocument/2006/relationships/slideLayout" Target="../slideLayouts/slideLayout5.xml"/><Relationship Id="rId10" Type="http://schemas.openxmlformats.org/officeDocument/2006/relationships/package" Target="../embeddings/Microsoft_Visio___11.vsdx"/><Relationship Id="rId4" Type="http://schemas.openxmlformats.org/officeDocument/2006/relationships/audio" Target="../media/media27.m4a"/><Relationship Id="rId9"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8.emf"/><Relationship Id="rId2" Type="http://schemas.openxmlformats.org/officeDocument/2006/relationships/slideLayout" Target="../slideLayouts/slideLayout5.xml"/><Relationship Id="rId1" Type="http://schemas.openxmlformats.org/officeDocument/2006/relationships/vmlDrawing" Target="../drawings/vmlDrawing9.vml"/><Relationship Id="rId6" Type="http://schemas.openxmlformats.org/officeDocument/2006/relationships/package" Target="../embeddings/Microsoft_Visio___13.vsdx"/><Relationship Id="rId5" Type="http://schemas.openxmlformats.org/officeDocument/2006/relationships/image" Target="../media/image47.emf"/><Relationship Id="rId4" Type="http://schemas.openxmlformats.org/officeDocument/2006/relationships/package" Target="../embeddings/Microsoft_Visio___12.vsdx"/></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8.emf"/><Relationship Id="rId2" Type="http://schemas.openxmlformats.org/officeDocument/2006/relationships/slideLayout" Target="../slideLayouts/slideLayout5.xml"/><Relationship Id="rId1" Type="http://schemas.openxmlformats.org/officeDocument/2006/relationships/vmlDrawing" Target="../drawings/vmlDrawing10.vml"/><Relationship Id="rId6" Type="http://schemas.openxmlformats.org/officeDocument/2006/relationships/package" Target="../embeddings/Microsoft_Visio___13.vsdx"/><Relationship Id="rId5" Type="http://schemas.openxmlformats.org/officeDocument/2006/relationships/image" Target="../media/image47.emf"/><Relationship Id="rId4" Type="http://schemas.openxmlformats.org/officeDocument/2006/relationships/package" Target="../embeddings/Microsoft_Visio___12.vsdx"/></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7.emf"/><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package" Target="../embeddings/Microsoft_Visio___15.vsdx"/><Relationship Id="rId5" Type="http://schemas.openxmlformats.org/officeDocument/2006/relationships/image" Target="../media/image48.emf"/><Relationship Id="rId4" Type="http://schemas.openxmlformats.org/officeDocument/2006/relationships/package" Target="../embeddings/Microsoft_Visio___14.vsdx"/></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media29.m4a"/><Relationship Id="rId7" Type="http://schemas.openxmlformats.org/officeDocument/2006/relationships/image" Target="../media/image53.emf"/><Relationship Id="rId2" Type="http://schemas.microsoft.com/office/2007/relationships/media" Target="../media/media29.m4a"/><Relationship Id="rId1" Type="http://schemas.openxmlformats.org/officeDocument/2006/relationships/vmlDrawing" Target="../drawings/vmlDrawing12.vml"/><Relationship Id="rId6" Type="http://schemas.openxmlformats.org/officeDocument/2006/relationships/package" Target="../embeddings/Microsoft_Visio___16.vsdx"/><Relationship Id="rId11" Type="http://schemas.openxmlformats.org/officeDocument/2006/relationships/image" Target="../media/image9.png"/><Relationship Id="rId5" Type="http://schemas.openxmlformats.org/officeDocument/2006/relationships/notesSlide" Target="../notesSlides/notesSlide28.xml"/><Relationship Id="rId10" Type="http://schemas.openxmlformats.org/officeDocument/2006/relationships/image" Target="../media/image54.emf"/><Relationship Id="rId4" Type="http://schemas.openxmlformats.org/officeDocument/2006/relationships/slideLayout" Target="../slideLayouts/slideLayout5.xml"/><Relationship Id="rId9" Type="http://schemas.openxmlformats.org/officeDocument/2006/relationships/package" Target="../embeddings/Microsoft_Visio___17.vsdx"/></Relationships>
</file>

<file path=ppt/slides/_rels/slide33.xml.rels><?xml version="1.0" encoding="UTF-8" standalone="yes"?>
<Relationships xmlns="http://schemas.openxmlformats.org/package/2006/relationships"><Relationship Id="rId8" Type="http://schemas.openxmlformats.org/officeDocument/2006/relationships/image" Target="../media/image55.emf"/><Relationship Id="rId3" Type="http://schemas.microsoft.com/office/2007/relationships/media" Target="../media/media30.m4a"/><Relationship Id="rId7" Type="http://schemas.openxmlformats.org/officeDocument/2006/relationships/package" Target="../embeddings/Microsoft_Visio___18.vsdx"/><Relationship Id="rId2" Type="http://schemas.openxmlformats.org/officeDocument/2006/relationships/tags" Target="../tags/tag18.xml"/><Relationship Id="rId1" Type="http://schemas.openxmlformats.org/officeDocument/2006/relationships/vmlDrawing" Target="../drawings/vmlDrawing13.vml"/><Relationship Id="rId6" Type="http://schemas.openxmlformats.org/officeDocument/2006/relationships/notesSlide" Target="../notesSlides/notesSlide29.xml"/><Relationship Id="rId11" Type="http://schemas.openxmlformats.org/officeDocument/2006/relationships/image" Target="../media/image9.png"/><Relationship Id="rId5" Type="http://schemas.openxmlformats.org/officeDocument/2006/relationships/slideLayout" Target="../slideLayouts/slideLayout5.xml"/><Relationship Id="rId10" Type="http://schemas.openxmlformats.org/officeDocument/2006/relationships/image" Target="../media/image56.emf"/><Relationship Id="rId4" Type="http://schemas.openxmlformats.org/officeDocument/2006/relationships/audio" Target="../media/media30.m4a"/><Relationship Id="rId9" Type="http://schemas.openxmlformats.org/officeDocument/2006/relationships/slide" Target="slide2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9.png"/><Relationship Id="rId5" Type="http://schemas.openxmlformats.org/officeDocument/2006/relationships/image" Target="../media/image560.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rwei.github.io/transmission-line-params-extractor/"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8.m4a"/><Relationship Id="rId7" Type="http://schemas.openxmlformats.org/officeDocument/2006/relationships/image" Target="../media/image10.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90.pn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4400" dirty="0"/>
              <a:t>本科毕业论文答辩</a:t>
            </a:r>
          </a:p>
        </p:txBody>
      </p:sp>
      <p:sp>
        <p:nvSpPr>
          <p:cNvPr id="5" name="副标题 4"/>
          <p:cNvSpPr>
            <a:spLocks noGrp="1"/>
          </p:cNvSpPr>
          <p:nvPr>
            <p:ph type="subTitle" idx="1"/>
          </p:nvPr>
        </p:nvSpPr>
        <p:spPr/>
        <p:txBody>
          <a:bodyPr/>
          <a:lstStyle/>
          <a:p>
            <a:r>
              <a:rPr lang="en-US" altLang="zh-CN" sz="2800" dirty="0"/>
              <a:t>2020</a:t>
            </a:r>
            <a:r>
              <a:rPr lang="zh-CN" altLang="en-US" sz="2800" dirty="0"/>
              <a:t>年</a:t>
            </a:r>
            <a:r>
              <a:rPr lang="en-US" altLang="zh-CN" sz="2800" dirty="0"/>
              <a:t>6</a:t>
            </a:r>
            <a:r>
              <a:rPr lang="zh-CN" altLang="en-US" sz="2800" dirty="0"/>
              <a:t>月</a:t>
            </a:r>
            <a:r>
              <a:rPr lang="en-US" altLang="zh-CN" sz="2800" dirty="0"/>
              <a:t>19</a:t>
            </a:r>
            <a:r>
              <a:rPr lang="zh-CN" altLang="en-US" sz="2800" dirty="0"/>
              <a:t>日</a:t>
            </a:r>
          </a:p>
        </p:txBody>
      </p:sp>
      <p:pic>
        <p:nvPicPr>
          <p:cNvPr id="6" name="音频 5">
            <a:hlinkClick r:id="" action="ppaction://media"/>
            <a:extLst>
              <a:ext uri="{FF2B5EF4-FFF2-40B4-BE49-F238E27FC236}">
                <a16:creationId xmlns:a16="http://schemas.microsoft.com/office/drawing/2014/main" id="{F4393296-A628-4F54-844C-A41B7A06E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691820105"/>
      </p:ext>
    </p:extLst>
  </p:cSld>
  <p:clrMapOvr>
    <a:masterClrMapping/>
  </p:clrMapOvr>
  <mc:AlternateContent xmlns:mc="http://schemas.openxmlformats.org/markup-compatibility/2006" xmlns:p14="http://schemas.microsoft.com/office/powerpoint/2010/main">
    <mc:Choice Requires="p14">
      <p:transition p14:dur="10" advTm="2578"/>
    </mc:Choice>
    <mc:Fallback xmlns="">
      <p:transition advTm="2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标题 2">
                <a:extLst>
                  <a:ext uri="{FF2B5EF4-FFF2-40B4-BE49-F238E27FC236}">
                    <a16:creationId xmlns:a16="http://schemas.microsoft.com/office/drawing/2014/main" id="{5BC577A1-F629-4665-93C4-7D77FE627D8F}"/>
                  </a:ext>
                </a:extLst>
              </p:cNvPr>
              <p:cNvSpPr>
                <a:spLocks noGrp="1"/>
              </p:cNvSpPr>
              <p:nvPr>
                <p:ph type="title"/>
              </p:nvPr>
            </p:nvSpPr>
            <p:spPr/>
            <p:txBody>
              <a:bodyPr/>
              <a:lstStyle/>
              <a:p>
                <a14:m>
                  <m:oMath xmlns:m="http://schemas.openxmlformats.org/officeDocument/2006/math">
                    <m:r>
                      <a:rPr lang="en-US" altLang="zh-CN" i="1" dirty="0">
                        <a:latin typeface="Cambria Math" panose="02040503050406030204" pitchFamily="18" charset="0"/>
                      </a:rPr>
                      <m:t>𝑁</m:t>
                    </m:r>
                    <m:r>
                      <a:rPr lang="en-US" altLang="zh-CN" i="1" dirty="0">
                        <a:latin typeface="Cambria Math" panose="02040503050406030204" pitchFamily="18" charset="0"/>
                      </a:rPr>
                      <m:t>+1</m:t>
                    </m:r>
                  </m:oMath>
                </a14:m>
                <a:r>
                  <a:rPr lang="en-US" altLang="zh-CN" dirty="0"/>
                  <a:t> </a:t>
                </a:r>
                <a:r>
                  <a:rPr lang="zh-CN" altLang="en-US" dirty="0"/>
                  <a:t>导体传输线的 </a:t>
                </a:r>
                <a14:m>
                  <m:oMath xmlns:m="http://schemas.openxmlformats.org/officeDocument/2006/math">
                    <m:r>
                      <a:rPr lang="en-US" altLang="zh-CN" i="1" dirty="0">
                        <a:latin typeface="Cambria Math" panose="02040503050406030204" pitchFamily="18" charset="0"/>
                      </a:rPr>
                      <m:t>2</m:t>
                    </m:r>
                    <m:r>
                      <a:rPr lang="en-US" altLang="zh-CN" i="1" dirty="0">
                        <a:latin typeface="Cambria Math" panose="02040503050406030204" pitchFamily="18" charset="0"/>
                      </a:rPr>
                      <m:t>𝑁</m:t>
                    </m:r>
                  </m:oMath>
                </a14:m>
                <a:r>
                  <a:rPr lang="en-US" altLang="zh-CN" dirty="0"/>
                  <a:t> </a:t>
                </a:r>
                <a:r>
                  <a:rPr lang="zh-CN" altLang="en-US" dirty="0"/>
                  <a:t>端口表征</a:t>
                </a:r>
              </a:p>
            </p:txBody>
          </p:sp>
        </mc:Choice>
        <mc:Fallback xmlns="">
          <p:sp>
            <p:nvSpPr>
              <p:cNvPr id="3" name="标题 2">
                <a:extLst>
                  <a:ext uri="{FF2B5EF4-FFF2-40B4-BE49-F238E27FC236}">
                    <a16:creationId xmlns:a16="http://schemas.microsoft.com/office/drawing/2014/main" id="{5BC577A1-F629-4665-93C4-7D77FE627D8F}"/>
                  </a:ext>
                </a:extLst>
              </p:cNvPr>
              <p:cNvSpPr>
                <a:spLocks noGrp="1" noRot="1" noChangeAspect="1" noMove="1" noResize="1" noEditPoints="1" noAdjustHandles="1" noChangeArrowheads="1" noChangeShapeType="1" noTextEdit="1"/>
              </p:cNvSpPr>
              <p:nvPr>
                <p:ph type="title"/>
              </p:nvPr>
            </p:nvSpPr>
            <p:spPr>
              <a:blipFill>
                <a:blip r:embed="rId7"/>
                <a:stretch>
                  <a:fillRect t="-19149" b="-3085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5043645B-1F15-4470-83AF-7F95FE7E19A4}"/>
              </a:ext>
            </a:extLst>
          </p:cNvPr>
          <p:cNvSpPr>
            <a:spLocks noGrp="1"/>
          </p:cNvSpPr>
          <p:nvPr>
            <p:ph type="sldNum" sz="quarter" idx="12"/>
          </p:nvPr>
        </p:nvSpPr>
        <p:spPr/>
        <p:txBody>
          <a:bodyPr/>
          <a:lstStyle/>
          <a:p>
            <a:fld id="{D4CE0C3C-47D3-4455-AB34-8268314DB49D}" type="slidenum">
              <a:rPr lang="en-US" altLang="zh-CN" smtClean="0"/>
              <a:pPr/>
              <a:t>10</a:t>
            </a:fld>
            <a:endParaRPr lang="en-US" altLang="zh-CN"/>
          </a:p>
        </p:txBody>
      </p:sp>
      <mc:AlternateContent xmlns:mc="http://schemas.openxmlformats.org/markup-compatibility/2006" xmlns:a14="http://schemas.microsoft.com/office/drawing/2010/main">
        <mc:Choice Requires="a14">
          <p:sp>
            <p:nvSpPr>
              <p:cNvPr id="5" name="内容占位符 1">
                <a:extLst>
                  <a:ext uri="{FF2B5EF4-FFF2-40B4-BE49-F238E27FC236}">
                    <a16:creationId xmlns:a16="http://schemas.microsoft.com/office/drawing/2014/main" id="{9BA85FAF-67C7-49DE-A0BD-0B1CA02859E9}"/>
                  </a:ext>
                </a:extLst>
              </p:cNvPr>
              <p:cNvSpPr>
                <a:spLocks noGrp="1"/>
              </p:cNvSpPr>
              <p:nvPr>
                <p:ph sz="quarter" idx="10"/>
              </p:nvPr>
            </p:nvSpPr>
            <p:spPr>
              <a:xfrm>
                <a:off x="262394" y="1717675"/>
                <a:ext cx="4032000" cy="4826248"/>
              </a:xfrm>
            </p:spPr>
            <p:txBody>
              <a:bodyPr/>
              <a:lstStyle/>
              <a:p>
                <a:r>
                  <a:rPr lang="zh-CN" altLang="en-US" dirty="0"/>
                  <a:t>端口编号约定</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链 </a:t>
                </a:r>
                <a:r>
                  <a:rPr lang="en-US" altLang="zh-CN" dirty="0"/>
                  <a:t>( </a:t>
                </a:r>
                <a:r>
                  <a:rPr lang="en-US" altLang="zh-CN" i="1" dirty="0"/>
                  <a:t>ABCD</a:t>
                </a:r>
                <a:r>
                  <a:rPr lang="en-US" altLang="zh-CN" dirty="0"/>
                  <a:t> )</a:t>
                </a:r>
                <a:r>
                  <a:rPr lang="zh-CN" altLang="en-US" dirty="0"/>
                  <a:t> 参数定义</a:t>
                </a:r>
                <a:endParaRPr lang="en-US" altLang="zh-CN"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zh-CN" altLang="zh-CN" i="1">
                              <a:latin typeface="Cambria Math" panose="02040503050406030204" pitchFamily="18" charset="0"/>
                            </a:rPr>
                          </m:ctrlPr>
                        </m:dPr>
                        <m:e>
                          <m:m>
                            <m:mPr>
                              <m:mcs>
                                <m:mc>
                                  <m:mcPr>
                                    <m:count m:val="1"/>
                                    <m:mcJc m:val="center"/>
                                  </m:mcPr>
                                </m:mc>
                              </m:mcs>
                              <m:ctrlPr>
                                <a:rPr lang="zh-CN" altLang="zh-CN" i="1">
                                  <a:latin typeface="Cambria Math" panose="02040503050406030204" pitchFamily="18" charset="0"/>
                                </a:rPr>
                              </m:ctrlPr>
                            </m:mPr>
                            <m:mr>
                              <m:e>
                                <m:r>
                                  <a:rPr lang="en-US" altLang="zh-CN" b="1" i="1">
                                    <a:latin typeface="Cambria Math" panose="02040503050406030204" pitchFamily="18" charset="0"/>
                                  </a:rPr>
                                  <m:t>𝑽</m:t>
                                </m:r>
                                <m:d>
                                  <m:dPr>
                                    <m:ctrlPr>
                                      <a:rPr lang="zh-CN" altLang="zh-CN" i="1">
                                        <a:latin typeface="Cambria Math" panose="02040503050406030204" pitchFamily="18" charset="0"/>
                                      </a:rPr>
                                    </m:ctrlPr>
                                  </m:dPr>
                                  <m:e>
                                    <m:r>
                                      <a:rPr lang="en-US" altLang="zh-CN">
                                        <a:latin typeface="Cambria Math" panose="02040503050406030204" pitchFamily="18" charset="0"/>
                                      </a:rPr>
                                      <m:t>0</m:t>
                                    </m:r>
                                  </m:e>
                                </m:d>
                              </m:e>
                            </m:mr>
                            <m:mr>
                              <m:e>
                                <m:r>
                                  <a:rPr lang="en-US" altLang="zh-CN" b="1" i="1">
                                    <a:latin typeface="Cambria Math" panose="02040503050406030204" pitchFamily="18" charset="0"/>
                                  </a:rPr>
                                  <m:t>𝑰</m:t>
                                </m:r>
                                <m:d>
                                  <m:dPr>
                                    <m:ctrlPr>
                                      <a:rPr lang="zh-CN" altLang="zh-CN" i="1">
                                        <a:latin typeface="Cambria Math" panose="02040503050406030204" pitchFamily="18" charset="0"/>
                                      </a:rPr>
                                    </m:ctrlPr>
                                  </m:dPr>
                                  <m:e>
                                    <m:r>
                                      <a:rPr lang="en-US" altLang="zh-CN">
                                        <a:latin typeface="Cambria Math" panose="02040503050406030204" pitchFamily="18" charset="0"/>
                                      </a:rPr>
                                      <m:t>0</m:t>
                                    </m:r>
                                  </m:e>
                                </m:d>
                              </m:e>
                            </m:mr>
                          </m:m>
                        </m:e>
                      </m:d>
                      <m:r>
                        <a:rPr lang="en-US" altLang="zh-CN">
                          <a:latin typeface="Cambria Math" panose="02040503050406030204" pitchFamily="18" charset="0"/>
                        </a:rPr>
                        <m:t>=</m:t>
                      </m:r>
                      <m:d>
                        <m:dPr>
                          <m:begChr m:val="["/>
                          <m:endChr m:val="]"/>
                          <m:ctrlPr>
                            <a:rPr lang="zh-CN" altLang="zh-CN" i="1">
                              <a:latin typeface="Cambria Math" panose="02040503050406030204" pitchFamily="18" charset="0"/>
                            </a:rPr>
                          </m:ctrlPr>
                        </m:dPr>
                        <m:e>
                          <m:m>
                            <m:mPr>
                              <m:mcs>
                                <m:mc>
                                  <m:mcPr>
                                    <m:count m:val="2"/>
                                    <m:mcJc m:val="center"/>
                                  </m:mcPr>
                                </m:mc>
                              </m:mcs>
                              <m:ctrlPr>
                                <a:rPr lang="zh-CN" altLang="zh-CN" b="1" i="1">
                                  <a:latin typeface="Cambria Math" panose="02040503050406030204" pitchFamily="18" charset="0"/>
                                </a:rPr>
                              </m:ctrlPr>
                            </m:mPr>
                            <m:mr>
                              <m:e>
                                <m:r>
                                  <a:rPr lang="en-US" altLang="zh-CN" b="1" i="1">
                                    <a:latin typeface="Cambria Math" panose="02040503050406030204" pitchFamily="18" charset="0"/>
                                  </a:rPr>
                                  <m:t>𝑨</m:t>
                                </m:r>
                              </m:e>
                              <m:e>
                                <m:r>
                                  <a:rPr lang="en-US" altLang="zh-CN" b="1" i="1">
                                    <a:latin typeface="Cambria Math" panose="02040503050406030204" pitchFamily="18" charset="0"/>
                                  </a:rPr>
                                  <m:t>𝑩</m:t>
                                </m:r>
                              </m:e>
                            </m:mr>
                            <m:mr>
                              <m:e>
                                <m:r>
                                  <a:rPr lang="en-US" altLang="zh-CN" b="1" i="1">
                                    <a:latin typeface="Cambria Math" panose="02040503050406030204" pitchFamily="18" charset="0"/>
                                  </a:rPr>
                                  <m:t>𝑪</m:t>
                                </m:r>
                              </m:e>
                              <m:e>
                                <m:r>
                                  <a:rPr lang="en-US" altLang="zh-CN" b="1" i="1">
                                    <a:latin typeface="Cambria Math" panose="02040503050406030204" pitchFamily="18" charset="0"/>
                                  </a:rPr>
                                  <m:t>𝑫</m:t>
                                </m:r>
                              </m:e>
                            </m:mr>
                          </m:m>
                        </m:e>
                      </m:d>
                      <m:d>
                        <m:dPr>
                          <m:begChr m:val="["/>
                          <m:endChr m:val="]"/>
                          <m:ctrlPr>
                            <a:rPr lang="zh-CN" altLang="zh-CN" i="1">
                              <a:latin typeface="Cambria Math" panose="02040503050406030204" pitchFamily="18" charset="0"/>
                            </a:rPr>
                          </m:ctrlPr>
                        </m:dPr>
                        <m:e>
                          <m:m>
                            <m:mPr>
                              <m:mcs>
                                <m:mc>
                                  <m:mcPr>
                                    <m:count m:val="1"/>
                                    <m:mcJc m:val="center"/>
                                  </m:mcPr>
                                </m:mc>
                              </m:mcs>
                              <m:ctrlPr>
                                <a:rPr lang="zh-CN" altLang="zh-CN" i="1">
                                  <a:latin typeface="Cambria Math" panose="02040503050406030204" pitchFamily="18" charset="0"/>
                                </a:rPr>
                              </m:ctrlPr>
                            </m:mPr>
                            <m:mr>
                              <m:e>
                                <m:r>
                                  <a:rPr lang="en-US" altLang="zh-CN" b="1" i="1">
                                    <a:latin typeface="Cambria Math" panose="02040503050406030204" pitchFamily="18" charset="0"/>
                                  </a:rPr>
                                  <m:t>𝑽</m:t>
                                </m:r>
                                <m:d>
                                  <m:dPr>
                                    <m:ctrlPr>
                                      <a:rPr lang="zh-CN" altLang="zh-CN" i="1">
                                        <a:latin typeface="Cambria Math" panose="02040503050406030204" pitchFamily="18" charset="0"/>
                                      </a:rPr>
                                    </m:ctrlPr>
                                  </m:dPr>
                                  <m:e>
                                    <m:r>
                                      <a:rPr lang="en-US" altLang="zh-CN" i="1">
                                        <a:latin typeface="Cambria Math" panose="02040503050406030204" pitchFamily="18" charset="0"/>
                                      </a:rPr>
                                      <m:t>𝑙</m:t>
                                    </m:r>
                                  </m:e>
                                </m:d>
                              </m:e>
                            </m:mr>
                            <m:mr>
                              <m:e>
                                <m:r>
                                  <a:rPr lang="en-US" altLang="zh-CN" b="1" i="1">
                                    <a:latin typeface="Cambria Math" panose="02040503050406030204" pitchFamily="18" charset="0"/>
                                  </a:rPr>
                                  <m:t>𝑰</m:t>
                                </m:r>
                                <m:d>
                                  <m:dPr>
                                    <m:ctrlPr>
                                      <a:rPr lang="zh-CN" altLang="zh-CN" i="1">
                                        <a:latin typeface="Cambria Math" panose="02040503050406030204" pitchFamily="18" charset="0"/>
                                      </a:rPr>
                                    </m:ctrlPr>
                                  </m:dPr>
                                  <m:e>
                                    <m:r>
                                      <a:rPr lang="en-US" altLang="zh-CN" i="1">
                                        <a:latin typeface="Cambria Math" panose="02040503050406030204" pitchFamily="18" charset="0"/>
                                      </a:rPr>
                                      <m:t>𝑙</m:t>
                                    </m:r>
                                  </m:e>
                                </m:d>
                              </m:e>
                            </m:mr>
                          </m:m>
                        </m:e>
                      </m:d>
                    </m:oMath>
                  </m:oMathPara>
                </a14:m>
                <a:endParaRPr lang="en-US" altLang="zh-CN" dirty="0"/>
              </a:p>
              <a:p>
                <a:pPr marL="0" indent="0">
                  <a:buNone/>
                </a:pPr>
                <a:endParaRPr lang="en-US" altLang="zh-CN" dirty="0"/>
              </a:p>
            </p:txBody>
          </p:sp>
        </mc:Choice>
        <mc:Fallback xmlns="">
          <p:sp>
            <p:nvSpPr>
              <p:cNvPr id="5" name="内容占位符 1">
                <a:extLst>
                  <a:ext uri="{FF2B5EF4-FFF2-40B4-BE49-F238E27FC236}">
                    <a16:creationId xmlns:a16="http://schemas.microsoft.com/office/drawing/2014/main" id="{9BA85FAF-67C7-49DE-A0BD-0B1CA02859E9}"/>
                  </a:ext>
                </a:extLst>
              </p:cNvPr>
              <p:cNvSpPr>
                <a:spLocks noGrp="1" noRot="1" noChangeAspect="1" noMove="1" noResize="1" noEditPoints="1" noAdjustHandles="1" noChangeArrowheads="1" noChangeShapeType="1" noTextEdit="1"/>
              </p:cNvSpPr>
              <p:nvPr>
                <p:ph sz="quarter" idx="10"/>
              </p:nvPr>
            </p:nvSpPr>
            <p:spPr>
              <a:xfrm>
                <a:off x="262394" y="1717675"/>
                <a:ext cx="4032000" cy="4826248"/>
              </a:xfrm>
              <a:blipFill>
                <a:blip r:embed="rId8"/>
                <a:stretch>
                  <a:fillRect l="-1664" t="-1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内容占位符 2">
                <a:extLst>
                  <a:ext uri="{FF2B5EF4-FFF2-40B4-BE49-F238E27FC236}">
                    <a16:creationId xmlns:a16="http://schemas.microsoft.com/office/drawing/2014/main" id="{86AC67C5-0C42-495E-8249-804995FDEFE9}"/>
                  </a:ext>
                </a:extLst>
              </p:cNvPr>
              <p:cNvSpPr txBox="1">
                <a:spLocks/>
              </p:cNvSpPr>
              <p:nvPr/>
            </p:nvSpPr>
            <p:spPr>
              <a:xfrm>
                <a:off x="4786313" y="1717675"/>
                <a:ext cx="4032250" cy="4826248"/>
              </a:xfrm>
              <a:prstGeom prst="rect">
                <a:avLst/>
              </a:prstGeom>
            </p:spPr>
            <p:txBody>
              <a:bodyPr>
                <a:normAutofit fontScale="77500" lnSpcReduction="2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由 </a:t>
                </a:r>
                <a:r>
                  <a:rPr lang="en-US" altLang="zh-CN" dirty="0"/>
                  <a:t>MTL </a:t>
                </a:r>
                <a:r>
                  <a:rPr lang="zh-CN" altLang="en-US" dirty="0"/>
                  <a:t>方程的通解可推出</a:t>
                </a:r>
                <a:endParaRPr lang="en-US" altLang="zh-CN"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d>
                        <m:dPr>
                          <m:begChr m:val="["/>
                          <m:endChr m:val="]"/>
                          <m:ctrlPr>
                            <a:rPr lang="zh-CN" altLang="zh-CN" sz="2100" i="1">
                              <a:latin typeface="Cambria Math" panose="02040503050406030204" pitchFamily="18" charset="0"/>
                            </a:rPr>
                          </m:ctrlPr>
                        </m:dPr>
                        <m:e>
                          <m:m>
                            <m:mPr>
                              <m:mcs>
                                <m:mc>
                                  <m:mcPr>
                                    <m:count m:val="2"/>
                                    <m:mcJc m:val="center"/>
                                  </m:mcPr>
                                </m:mc>
                              </m:mcs>
                              <m:ctrlPr>
                                <a:rPr lang="zh-CN" altLang="zh-CN" sz="2100" i="1">
                                  <a:latin typeface="Cambria Math" panose="02040503050406030204" pitchFamily="18" charset="0"/>
                                </a:rPr>
                              </m:ctrlPr>
                            </m:mPr>
                            <m:mr>
                              <m:e>
                                <m:r>
                                  <a:rPr lang="en-US" altLang="zh-CN" sz="2100" b="1" i="1">
                                    <a:latin typeface="Cambria Math" panose="02040503050406030204" pitchFamily="18" charset="0"/>
                                  </a:rPr>
                                  <m:t>𝑨</m:t>
                                </m:r>
                              </m:e>
                              <m:e>
                                <m:r>
                                  <a:rPr lang="en-US" altLang="zh-CN" sz="2100" b="1" i="1">
                                    <a:latin typeface="Cambria Math" panose="02040503050406030204" pitchFamily="18" charset="0"/>
                                  </a:rPr>
                                  <m:t>𝑩</m:t>
                                </m:r>
                              </m:e>
                            </m:mr>
                            <m:mr>
                              <m:e>
                                <m:r>
                                  <a:rPr lang="en-US" altLang="zh-CN" sz="2100" b="1" i="1">
                                    <a:latin typeface="Cambria Math" panose="02040503050406030204" pitchFamily="18" charset="0"/>
                                  </a:rPr>
                                  <m:t>𝑪</m:t>
                                </m:r>
                              </m:e>
                              <m:e>
                                <m:r>
                                  <a:rPr lang="en-US" altLang="zh-CN" sz="2100" b="1" i="1">
                                    <a:latin typeface="Cambria Math" panose="02040503050406030204" pitchFamily="18" charset="0"/>
                                  </a:rPr>
                                  <m:t>𝑫</m:t>
                                </m:r>
                              </m:e>
                            </m:mr>
                          </m:m>
                        </m:e>
                      </m:d>
                      <m:r>
                        <a:rPr lang="en-US" altLang="zh-CN" sz="2100">
                          <a:latin typeface="Cambria Math" panose="02040503050406030204" pitchFamily="18" charset="0"/>
                        </a:rPr>
                        <m:t>=</m:t>
                      </m:r>
                      <m:d>
                        <m:dPr>
                          <m:begChr m:val="["/>
                          <m:endChr m:val="]"/>
                          <m:ctrlPr>
                            <a:rPr lang="zh-CN" altLang="zh-CN" sz="2100" i="1">
                              <a:latin typeface="Cambria Math" panose="02040503050406030204" pitchFamily="18" charset="0"/>
                            </a:rPr>
                          </m:ctrlPr>
                        </m:dPr>
                        <m:e>
                          <m:m>
                            <m:mPr>
                              <m:mcs>
                                <m:mc>
                                  <m:mcPr>
                                    <m:count m:val="2"/>
                                    <m:mcJc m:val="center"/>
                                  </m:mcPr>
                                </m:mc>
                              </m:mcs>
                              <m:ctrlPr>
                                <a:rPr lang="zh-CN" altLang="zh-CN" sz="2100" i="1">
                                  <a:latin typeface="Cambria Math" panose="02040503050406030204" pitchFamily="18" charset="0"/>
                                </a:rPr>
                              </m:ctrlPr>
                            </m:mPr>
                            <m:mr>
                              <m:e>
                                <m:func>
                                  <m:funcPr>
                                    <m:ctrlPr>
                                      <a:rPr lang="zh-CN" altLang="zh-CN" sz="2100" i="1">
                                        <a:latin typeface="Cambria Math" panose="02040503050406030204" pitchFamily="18" charset="0"/>
                                      </a:rPr>
                                    </m:ctrlPr>
                                  </m:funcPr>
                                  <m:fName>
                                    <m:r>
                                      <m:rPr>
                                        <m:sty m:val="p"/>
                                      </m:rPr>
                                      <a:rPr lang="en-US" altLang="zh-CN" sz="2100">
                                        <a:latin typeface="Cambria Math" panose="02040503050406030204" pitchFamily="18" charset="0"/>
                                      </a:rPr>
                                      <m:t>cosh</m:t>
                                    </m:r>
                                  </m:fName>
                                  <m:e>
                                    <m:d>
                                      <m:dPr>
                                        <m:ctrlPr>
                                          <a:rPr lang="zh-CN" altLang="zh-CN" sz="2100" i="1">
                                            <a:latin typeface="Cambria Math" panose="02040503050406030204" pitchFamily="18" charset="0"/>
                                          </a:rPr>
                                        </m:ctrlPr>
                                      </m:dPr>
                                      <m:e>
                                        <m:r>
                                          <a:rPr lang="en-US" altLang="zh-CN" sz="2100" b="1" i="1">
                                            <a:latin typeface="Cambria Math" panose="02040503050406030204" pitchFamily="18" charset="0"/>
                                          </a:rPr>
                                          <m:t>𝜞</m:t>
                                        </m:r>
                                        <m:r>
                                          <a:rPr lang="en-US" altLang="zh-CN" sz="2100" i="1">
                                            <a:latin typeface="Cambria Math" panose="02040503050406030204" pitchFamily="18" charset="0"/>
                                          </a:rPr>
                                          <m:t>𝑙</m:t>
                                        </m:r>
                                      </m:e>
                                    </m:d>
                                  </m:e>
                                </m:func>
                              </m:e>
                              <m:e>
                                <m:func>
                                  <m:funcPr>
                                    <m:ctrlPr>
                                      <a:rPr lang="zh-CN" altLang="zh-CN" sz="2100" i="1">
                                        <a:latin typeface="Cambria Math" panose="02040503050406030204" pitchFamily="18" charset="0"/>
                                      </a:rPr>
                                    </m:ctrlPr>
                                  </m:funcPr>
                                  <m:fName>
                                    <m:r>
                                      <m:rPr>
                                        <m:sty m:val="p"/>
                                      </m:rPr>
                                      <a:rPr lang="en-US" altLang="zh-CN" sz="2100">
                                        <a:latin typeface="Cambria Math" panose="02040503050406030204" pitchFamily="18" charset="0"/>
                                      </a:rPr>
                                      <m:t>sinh</m:t>
                                    </m:r>
                                  </m:fName>
                                  <m:e>
                                    <m:d>
                                      <m:dPr>
                                        <m:ctrlPr>
                                          <a:rPr lang="zh-CN" altLang="zh-CN" sz="2100" i="1">
                                            <a:latin typeface="Cambria Math" panose="02040503050406030204" pitchFamily="18" charset="0"/>
                                          </a:rPr>
                                        </m:ctrlPr>
                                      </m:dPr>
                                      <m:e>
                                        <m:r>
                                          <a:rPr lang="en-US" altLang="zh-CN" sz="2100" b="1" i="1">
                                            <a:latin typeface="Cambria Math" panose="02040503050406030204" pitchFamily="18" charset="0"/>
                                          </a:rPr>
                                          <m:t>𝜞</m:t>
                                        </m:r>
                                        <m:r>
                                          <a:rPr lang="en-US" altLang="zh-CN" sz="2100" i="1">
                                            <a:latin typeface="Cambria Math" panose="02040503050406030204" pitchFamily="18" charset="0"/>
                                          </a:rPr>
                                          <m:t>𝑙</m:t>
                                        </m:r>
                                      </m:e>
                                    </m:d>
                                  </m:e>
                                </m:func>
                                <m:sSub>
                                  <m:sSubPr>
                                    <m:ctrlPr>
                                      <a:rPr lang="zh-CN" altLang="zh-CN" sz="2100" i="1">
                                        <a:latin typeface="Cambria Math" panose="02040503050406030204" pitchFamily="18" charset="0"/>
                                      </a:rPr>
                                    </m:ctrlPr>
                                  </m:sSubPr>
                                  <m:e>
                                    <m:r>
                                      <a:rPr lang="en-US" altLang="zh-CN" sz="2100" b="1" i="1">
                                        <a:latin typeface="Cambria Math" panose="02040503050406030204" pitchFamily="18" charset="0"/>
                                      </a:rPr>
                                      <m:t>𝒁</m:t>
                                    </m:r>
                                  </m:e>
                                  <m:sub>
                                    <m:r>
                                      <a:rPr lang="en-US" altLang="zh-CN" sz="2100" i="1">
                                        <a:latin typeface="Cambria Math" panose="02040503050406030204" pitchFamily="18" charset="0"/>
                                      </a:rPr>
                                      <m:t>𝐶</m:t>
                                    </m:r>
                                  </m:sub>
                                </m:sSub>
                              </m:e>
                            </m:mr>
                            <m:mr>
                              <m:e>
                                <m:sSubSup>
                                  <m:sSubSupPr>
                                    <m:ctrlPr>
                                      <a:rPr lang="zh-CN" altLang="zh-CN" sz="2100" i="1">
                                        <a:latin typeface="Cambria Math" panose="02040503050406030204" pitchFamily="18" charset="0"/>
                                      </a:rPr>
                                    </m:ctrlPr>
                                  </m:sSubSupPr>
                                  <m:e>
                                    <m:r>
                                      <a:rPr lang="en-US" altLang="zh-CN" sz="2100" b="1" i="1">
                                        <a:latin typeface="Cambria Math" panose="02040503050406030204" pitchFamily="18" charset="0"/>
                                      </a:rPr>
                                      <m:t>𝒁</m:t>
                                    </m:r>
                                  </m:e>
                                  <m:sub>
                                    <m:r>
                                      <a:rPr lang="en-US" altLang="zh-CN" sz="2100" i="1">
                                        <a:latin typeface="Cambria Math" panose="02040503050406030204" pitchFamily="18" charset="0"/>
                                      </a:rPr>
                                      <m:t>𝐶</m:t>
                                    </m:r>
                                  </m:sub>
                                  <m:sup>
                                    <m:r>
                                      <a:rPr lang="en-US" altLang="zh-CN" sz="2100" i="1">
                                        <a:latin typeface="Cambria Math" panose="02040503050406030204" pitchFamily="18" charset="0"/>
                                      </a:rPr>
                                      <m:t>−</m:t>
                                    </m:r>
                                    <m:r>
                                      <a:rPr lang="en-US" altLang="zh-CN" sz="2100">
                                        <a:latin typeface="Cambria Math" panose="02040503050406030204" pitchFamily="18" charset="0"/>
                                      </a:rPr>
                                      <m:t>1</m:t>
                                    </m:r>
                                  </m:sup>
                                </m:sSubSup>
                                <m:func>
                                  <m:funcPr>
                                    <m:ctrlPr>
                                      <a:rPr lang="zh-CN" altLang="zh-CN" sz="2100" i="1">
                                        <a:latin typeface="Cambria Math" panose="02040503050406030204" pitchFamily="18" charset="0"/>
                                      </a:rPr>
                                    </m:ctrlPr>
                                  </m:funcPr>
                                  <m:fName>
                                    <m:r>
                                      <m:rPr>
                                        <m:sty m:val="p"/>
                                      </m:rPr>
                                      <a:rPr lang="en-US" altLang="zh-CN" sz="2100">
                                        <a:latin typeface="Cambria Math" panose="02040503050406030204" pitchFamily="18" charset="0"/>
                                      </a:rPr>
                                      <m:t>sinh</m:t>
                                    </m:r>
                                  </m:fName>
                                  <m:e>
                                    <m:d>
                                      <m:dPr>
                                        <m:ctrlPr>
                                          <a:rPr lang="zh-CN" altLang="zh-CN" sz="2100" i="1">
                                            <a:latin typeface="Cambria Math" panose="02040503050406030204" pitchFamily="18" charset="0"/>
                                          </a:rPr>
                                        </m:ctrlPr>
                                      </m:dPr>
                                      <m:e>
                                        <m:r>
                                          <a:rPr lang="en-US" altLang="zh-CN" sz="2100" b="1" i="1">
                                            <a:latin typeface="Cambria Math" panose="02040503050406030204" pitchFamily="18" charset="0"/>
                                          </a:rPr>
                                          <m:t>𝜞</m:t>
                                        </m:r>
                                        <m:r>
                                          <a:rPr lang="en-US" altLang="zh-CN" sz="2100" i="1">
                                            <a:latin typeface="Cambria Math" panose="02040503050406030204" pitchFamily="18" charset="0"/>
                                          </a:rPr>
                                          <m:t>𝑙</m:t>
                                        </m:r>
                                      </m:e>
                                    </m:d>
                                  </m:e>
                                </m:func>
                              </m:e>
                              <m:e>
                                <m:sSubSup>
                                  <m:sSubSupPr>
                                    <m:ctrlPr>
                                      <a:rPr lang="zh-CN" altLang="zh-CN" sz="2100" i="1">
                                        <a:latin typeface="Cambria Math" panose="02040503050406030204" pitchFamily="18" charset="0"/>
                                      </a:rPr>
                                    </m:ctrlPr>
                                  </m:sSubSupPr>
                                  <m:e>
                                    <m:r>
                                      <a:rPr lang="en-US" altLang="zh-CN" sz="2100" b="1" i="1">
                                        <a:latin typeface="Cambria Math" panose="02040503050406030204" pitchFamily="18" charset="0"/>
                                      </a:rPr>
                                      <m:t>𝒁</m:t>
                                    </m:r>
                                  </m:e>
                                  <m:sub>
                                    <m:r>
                                      <a:rPr lang="en-US" altLang="zh-CN" sz="2100" i="1">
                                        <a:latin typeface="Cambria Math" panose="02040503050406030204" pitchFamily="18" charset="0"/>
                                      </a:rPr>
                                      <m:t>𝐶</m:t>
                                    </m:r>
                                  </m:sub>
                                  <m:sup>
                                    <m:r>
                                      <a:rPr lang="en-US" altLang="zh-CN" sz="2100" i="1">
                                        <a:latin typeface="Cambria Math" panose="02040503050406030204" pitchFamily="18" charset="0"/>
                                      </a:rPr>
                                      <m:t>−</m:t>
                                    </m:r>
                                    <m:r>
                                      <a:rPr lang="en-US" altLang="zh-CN" sz="2100">
                                        <a:latin typeface="Cambria Math" panose="02040503050406030204" pitchFamily="18" charset="0"/>
                                      </a:rPr>
                                      <m:t>1</m:t>
                                    </m:r>
                                  </m:sup>
                                </m:sSubSup>
                                <m:func>
                                  <m:funcPr>
                                    <m:ctrlPr>
                                      <a:rPr lang="zh-CN" altLang="zh-CN" sz="2100" i="1">
                                        <a:latin typeface="Cambria Math" panose="02040503050406030204" pitchFamily="18" charset="0"/>
                                      </a:rPr>
                                    </m:ctrlPr>
                                  </m:funcPr>
                                  <m:fName>
                                    <m:r>
                                      <m:rPr>
                                        <m:sty m:val="p"/>
                                      </m:rPr>
                                      <a:rPr lang="en-US" altLang="zh-CN" sz="2100">
                                        <a:latin typeface="Cambria Math" panose="02040503050406030204" pitchFamily="18" charset="0"/>
                                      </a:rPr>
                                      <m:t>cosh</m:t>
                                    </m:r>
                                  </m:fName>
                                  <m:e>
                                    <m:d>
                                      <m:dPr>
                                        <m:ctrlPr>
                                          <a:rPr lang="zh-CN" altLang="zh-CN" sz="2100" i="1">
                                            <a:latin typeface="Cambria Math" panose="02040503050406030204" pitchFamily="18" charset="0"/>
                                          </a:rPr>
                                        </m:ctrlPr>
                                      </m:dPr>
                                      <m:e>
                                        <m:r>
                                          <a:rPr lang="en-US" altLang="zh-CN" sz="2100" b="1" i="1">
                                            <a:latin typeface="Cambria Math" panose="02040503050406030204" pitchFamily="18" charset="0"/>
                                          </a:rPr>
                                          <m:t>𝜞</m:t>
                                        </m:r>
                                        <m:r>
                                          <a:rPr lang="en-US" altLang="zh-CN" sz="2100" i="1">
                                            <a:latin typeface="Cambria Math" panose="02040503050406030204" pitchFamily="18" charset="0"/>
                                          </a:rPr>
                                          <m:t>𝑙</m:t>
                                        </m:r>
                                      </m:e>
                                    </m:d>
                                  </m:e>
                                </m:func>
                                <m:sSub>
                                  <m:sSubPr>
                                    <m:ctrlPr>
                                      <a:rPr lang="zh-CN" altLang="zh-CN" sz="2100" i="1">
                                        <a:latin typeface="Cambria Math" panose="02040503050406030204" pitchFamily="18" charset="0"/>
                                      </a:rPr>
                                    </m:ctrlPr>
                                  </m:sSubPr>
                                  <m:e>
                                    <m:r>
                                      <a:rPr lang="en-US" altLang="zh-CN" sz="2100" b="1" i="1">
                                        <a:latin typeface="Cambria Math" panose="02040503050406030204" pitchFamily="18" charset="0"/>
                                      </a:rPr>
                                      <m:t>𝒁</m:t>
                                    </m:r>
                                  </m:e>
                                  <m:sub>
                                    <m:r>
                                      <a:rPr lang="en-US" altLang="zh-CN" sz="2100" i="1">
                                        <a:latin typeface="Cambria Math" panose="02040503050406030204" pitchFamily="18" charset="0"/>
                                      </a:rPr>
                                      <m:t>𝐶</m:t>
                                    </m:r>
                                  </m:sub>
                                </m:sSub>
                              </m:e>
                            </m:mr>
                          </m:m>
                        </m:e>
                      </m:d>
                    </m:oMath>
                  </m:oMathPara>
                </a14:m>
                <a:endParaRPr lang="en-US" altLang="zh-CN" dirty="0"/>
              </a:p>
              <a:p>
                <a:pPr marL="0" indent="0">
                  <a:buFont typeface="Calibri" panose="020F0502020204030204" pitchFamily="34" charset="0"/>
                  <a:buNone/>
                </a:pPr>
                <a:r>
                  <a:rPr lang="zh-CN" altLang="en-US" dirty="0"/>
                  <a:t>式中</a:t>
                </a:r>
                <a:endParaRPr lang="en-US" altLang="zh-CN"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r>
                        <a:rPr lang="en-US" altLang="zh-CN" sz="2600" b="1" i="1">
                          <a:latin typeface="Cambria Math" panose="02040503050406030204" pitchFamily="18" charset="0"/>
                        </a:rPr>
                        <m:t>𝜞</m:t>
                      </m:r>
                      <m:r>
                        <a:rPr lang="en-US" altLang="zh-CN" sz="2600">
                          <a:latin typeface="Cambria Math" panose="02040503050406030204" pitchFamily="18" charset="0"/>
                        </a:rPr>
                        <m:t>=</m:t>
                      </m:r>
                      <m:rad>
                        <m:radPr>
                          <m:degHide m:val="on"/>
                          <m:ctrlPr>
                            <a:rPr lang="zh-CN" altLang="zh-CN" sz="2600" i="1">
                              <a:latin typeface="Cambria Math" panose="02040503050406030204" pitchFamily="18" charset="0"/>
                            </a:rPr>
                          </m:ctrlPr>
                        </m:radPr>
                        <m:deg/>
                        <m:e>
                          <m:acc>
                            <m:accPr>
                              <m:chr m:val="̃"/>
                              <m:ctrlPr>
                                <a:rPr lang="zh-CN" altLang="zh-CN" sz="2600" i="1">
                                  <a:latin typeface="Cambria Math" panose="02040503050406030204" pitchFamily="18" charset="0"/>
                                </a:rPr>
                              </m:ctrlPr>
                            </m:accPr>
                            <m:e>
                              <m:r>
                                <a:rPr lang="en-US" altLang="zh-CN" sz="2600" b="1" i="1">
                                  <a:latin typeface="Cambria Math" panose="02040503050406030204" pitchFamily="18" charset="0"/>
                                </a:rPr>
                                <m:t>𝒁</m:t>
                              </m:r>
                            </m:e>
                          </m:acc>
                          <m:acc>
                            <m:accPr>
                              <m:chr m:val="̃"/>
                              <m:ctrlPr>
                                <a:rPr lang="zh-CN" altLang="zh-CN" sz="2600" i="1">
                                  <a:latin typeface="Cambria Math" panose="02040503050406030204" pitchFamily="18" charset="0"/>
                                </a:rPr>
                              </m:ctrlPr>
                            </m:accPr>
                            <m:e>
                              <m:r>
                                <a:rPr lang="en-US" altLang="zh-CN" sz="2600" b="1" i="1">
                                  <a:latin typeface="Cambria Math" panose="02040503050406030204" pitchFamily="18" charset="0"/>
                                </a:rPr>
                                <m:t>𝒀</m:t>
                              </m:r>
                            </m:e>
                          </m:acc>
                        </m:e>
                      </m:rad>
                      <m:box>
                        <m:boxPr>
                          <m:ctrlPr>
                            <a:rPr lang="zh-CN" altLang="zh-CN" sz="2600" i="1">
                              <a:latin typeface="Cambria Math" panose="02040503050406030204" pitchFamily="18" charset="0"/>
                            </a:rPr>
                          </m:ctrlPr>
                        </m:boxPr>
                        <m:e>
                          <m:r>
                            <a:rPr lang="en-US" altLang="zh-CN" sz="2600">
                              <a:latin typeface="Cambria Math" panose="02040503050406030204" pitchFamily="18" charset="0"/>
                            </a:rPr>
                            <m:t>∶=</m:t>
                          </m:r>
                        </m:e>
                      </m:box>
                      <m:r>
                        <a:rPr lang="en-US" altLang="zh-CN" sz="2600" b="1" i="1">
                          <a:latin typeface="Cambria Math" panose="02040503050406030204" pitchFamily="18" charset="0"/>
                        </a:rPr>
                        <m:t>𝑬</m:t>
                      </m:r>
                      <m:r>
                        <a:rPr lang="en-US" altLang="zh-CN" sz="2600" b="1" i="1">
                          <a:latin typeface="Cambria Math" panose="02040503050406030204" pitchFamily="18" charset="0"/>
                        </a:rPr>
                        <m:t>𝜸</m:t>
                      </m:r>
                      <m:sSup>
                        <m:sSupPr>
                          <m:ctrlPr>
                            <a:rPr lang="zh-CN" altLang="zh-CN" sz="2600" i="1">
                              <a:latin typeface="Cambria Math" panose="02040503050406030204" pitchFamily="18" charset="0"/>
                            </a:rPr>
                          </m:ctrlPr>
                        </m:sSupPr>
                        <m:e>
                          <m:r>
                            <a:rPr lang="en-US" altLang="zh-CN" sz="2600" b="1" i="1">
                              <a:latin typeface="Cambria Math" panose="02040503050406030204" pitchFamily="18" charset="0"/>
                            </a:rPr>
                            <m:t>𝑬</m:t>
                          </m:r>
                        </m:e>
                        <m:sup>
                          <m:r>
                            <a:rPr lang="en-US" altLang="zh-CN" sz="2600" i="1">
                              <a:latin typeface="Cambria Math" panose="02040503050406030204" pitchFamily="18" charset="0"/>
                            </a:rPr>
                            <m:t>−</m:t>
                          </m:r>
                          <m:r>
                            <a:rPr lang="en-US" altLang="zh-CN" sz="2600">
                              <a:latin typeface="Cambria Math" panose="02040503050406030204" pitchFamily="18" charset="0"/>
                            </a:rPr>
                            <m:t>1</m:t>
                          </m:r>
                        </m:sup>
                      </m:sSup>
                    </m:oMath>
                    <m:oMath xmlns:m="http://schemas.openxmlformats.org/officeDocument/2006/math">
                      <m:sSub>
                        <m:sSubPr>
                          <m:ctrlPr>
                            <a:rPr lang="zh-CN" altLang="zh-CN" sz="2600" i="1">
                              <a:latin typeface="Cambria Math" panose="02040503050406030204" pitchFamily="18" charset="0"/>
                            </a:rPr>
                          </m:ctrlPr>
                        </m:sSubPr>
                        <m:e>
                          <m:r>
                            <a:rPr lang="en-US" altLang="zh-CN" sz="2600" b="1" i="1">
                              <a:latin typeface="Cambria Math" panose="02040503050406030204" pitchFamily="18" charset="0"/>
                            </a:rPr>
                            <m:t>𝒁</m:t>
                          </m:r>
                        </m:e>
                        <m:sub>
                          <m:r>
                            <m:rPr>
                              <m:sty m:val="p"/>
                            </m:rPr>
                            <a:rPr lang="en-US" altLang="zh-CN" sz="2600">
                              <a:latin typeface="Cambria Math" panose="02040503050406030204" pitchFamily="18" charset="0"/>
                            </a:rPr>
                            <m:t>C</m:t>
                          </m:r>
                        </m:sub>
                      </m:sSub>
                      <m:r>
                        <a:rPr lang="en-US" altLang="zh-CN" sz="2600">
                          <a:latin typeface="Cambria Math" panose="02040503050406030204" pitchFamily="18" charset="0"/>
                        </a:rPr>
                        <m:t>=</m:t>
                      </m:r>
                      <m:sSup>
                        <m:sSupPr>
                          <m:ctrlPr>
                            <a:rPr lang="zh-CN" altLang="zh-CN" sz="2600" i="1">
                              <a:latin typeface="Cambria Math" panose="02040503050406030204" pitchFamily="18" charset="0"/>
                            </a:rPr>
                          </m:ctrlPr>
                        </m:sSupPr>
                        <m:e>
                          <m:r>
                            <a:rPr lang="en-US" altLang="zh-CN" sz="2600" b="1" i="1">
                              <a:latin typeface="Cambria Math" panose="02040503050406030204" pitchFamily="18" charset="0"/>
                            </a:rPr>
                            <m:t>𝜞</m:t>
                          </m:r>
                        </m:e>
                        <m:sup>
                          <m:r>
                            <a:rPr lang="en-US" altLang="zh-CN" sz="2600" i="1">
                              <a:latin typeface="Cambria Math" panose="02040503050406030204" pitchFamily="18" charset="0"/>
                            </a:rPr>
                            <m:t>−</m:t>
                          </m:r>
                          <m:r>
                            <a:rPr lang="en-US" altLang="zh-CN" sz="2600">
                              <a:latin typeface="Cambria Math" panose="02040503050406030204" pitchFamily="18" charset="0"/>
                            </a:rPr>
                            <m:t>1</m:t>
                          </m:r>
                        </m:sup>
                      </m:sSup>
                      <m:acc>
                        <m:accPr>
                          <m:chr m:val="̃"/>
                          <m:ctrlPr>
                            <a:rPr lang="zh-CN" altLang="zh-CN" sz="2600" i="1">
                              <a:latin typeface="Cambria Math" panose="02040503050406030204" pitchFamily="18" charset="0"/>
                            </a:rPr>
                          </m:ctrlPr>
                        </m:accPr>
                        <m:e>
                          <m:r>
                            <a:rPr lang="en-US" altLang="zh-CN" sz="2600" b="1" i="1">
                              <a:latin typeface="Cambria Math" panose="02040503050406030204" pitchFamily="18" charset="0"/>
                            </a:rPr>
                            <m:t>𝒁</m:t>
                          </m:r>
                        </m:e>
                      </m:acc>
                    </m:oMath>
                  </m:oMathPara>
                </a14:m>
                <a:endParaRPr lang="en-US" altLang="zh-CN" sz="2600"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func>
                        <m:funcPr>
                          <m:ctrlPr>
                            <a:rPr lang="zh-CN" altLang="zh-CN" sz="2600" i="1">
                              <a:latin typeface="Cambria Math" panose="02040503050406030204" pitchFamily="18" charset="0"/>
                            </a:rPr>
                          </m:ctrlPr>
                        </m:funcPr>
                        <m:fName>
                          <m:r>
                            <m:rPr>
                              <m:sty m:val="p"/>
                            </m:rPr>
                            <a:rPr lang="en-US" altLang="zh-CN" sz="2600">
                              <a:latin typeface="Cambria Math" panose="02040503050406030204" pitchFamily="18" charset="0"/>
                            </a:rPr>
                            <m:t>cosh</m:t>
                          </m:r>
                        </m:fName>
                        <m:e>
                          <m:d>
                            <m:dPr>
                              <m:ctrlPr>
                                <a:rPr lang="zh-CN" altLang="zh-CN" sz="2600" i="1">
                                  <a:latin typeface="Cambria Math" panose="02040503050406030204" pitchFamily="18" charset="0"/>
                                </a:rPr>
                              </m:ctrlPr>
                            </m:dPr>
                            <m:e>
                              <m:r>
                                <a:rPr lang="en-US" altLang="zh-CN" sz="2600" b="1" i="1">
                                  <a:latin typeface="Cambria Math" panose="02040503050406030204" pitchFamily="18" charset="0"/>
                                </a:rPr>
                                <m:t>𝜞</m:t>
                              </m:r>
                              <m:r>
                                <a:rPr lang="en-US" altLang="zh-CN" sz="2600" i="1">
                                  <a:latin typeface="Cambria Math" panose="02040503050406030204" pitchFamily="18" charset="0"/>
                                </a:rPr>
                                <m:t>𝑙</m:t>
                              </m:r>
                            </m:e>
                          </m:d>
                        </m:e>
                      </m:func>
                      <m:r>
                        <m:rPr>
                          <m:aln/>
                        </m:rPr>
                        <a:rPr lang="en-US" altLang="zh-CN" sz="2600">
                          <a:latin typeface="Cambria Math" panose="02040503050406030204" pitchFamily="18" charset="0"/>
                        </a:rPr>
                        <m:t>=</m:t>
                      </m:r>
                      <m:r>
                        <a:rPr lang="en-US" altLang="zh-CN" sz="2600" b="1" i="1">
                          <a:latin typeface="Cambria Math" panose="02040503050406030204" pitchFamily="18" charset="0"/>
                        </a:rPr>
                        <m:t>𝑬</m:t>
                      </m:r>
                      <m:func>
                        <m:funcPr>
                          <m:ctrlPr>
                            <a:rPr lang="zh-CN" altLang="zh-CN" sz="2600" i="1">
                              <a:latin typeface="Cambria Math" panose="02040503050406030204" pitchFamily="18" charset="0"/>
                            </a:rPr>
                          </m:ctrlPr>
                        </m:funcPr>
                        <m:fName>
                          <m:r>
                            <m:rPr>
                              <m:sty m:val="p"/>
                            </m:rPr>
                            <a:rPr lang="en-US" altLang="zh-CN" sz="2600">
                              <a:latin typeface="Cambria Math" panose="02040503050406030204" pitchFamily="18" charset="0"/>
                            </a:rPr>
                            <m:t>cosh</m:t>
                          </m:r>
                        </m:fName>
                        <m:e>
                          <m:d>
                            <m:dPr>
                              <m:ctrlPr>
                                <a:rPr lang="zh-CN" altLang="zh-CN" sz="2600" i="1">
                                  <a:latin typeface="Cambria Math" panose="02040503050406030204" pitchFamily="18" charset="0"/>
                                </a:rPr>
                              </m:ctrlPr>
                            </m:dPr>
                            <m:e>
                              <m:r>
                                <a:rPr lang="en-US" altLang="zh-CN" sz="2600" b="1" i="1">
                                  <a:latin typeface="Cambria Math" panose="02040503050406030204" pitchFamily="18" charset="0"/>
                                </a:rPr>
                                <m:t>𝜸</m:t>
                              </m:r>
                              <m:r>
                                <a:rPr lang="en-US" altLang="zh-CN" sz="2600" i="1">
                                  <a:latin typeface="Cambria Math" panose="02040503050406030204" pitchFamily="18" charset="0"/>
                                </a:rPr>
                                <m:t>𝑙</m:t>
                              </m:r>
                            </m:e>
                          </m:d>
                        </m:e>
                      </m:func>
                      <m:sSup>
                        <m:sSupPr>
                          <m:ctrlPr>
                            <a:rPr lang="zh-CN" altLang="zh-CN" sz="2600" i="1">
                              <a:latin typeface="Cambria Math" panose="02040503050406030204" pitchFamily="18" charset="0"/>
                            </a:rPr>
                          </m:ctrlPr>
                        </m:sSupPr>
                        <m:e>
                          <m:r>
                            <a:rPr lang="en-US" altLang="zh-CN" sz="2600" b="1" i="1">
                              <a:latin typeface="Cambria Math" panose="02040503050406030204" pitchFamily="18" charset="0"/>
                            </a:rPr>
                            <m:t>𝑬</m:t>
                          </m:r>
                        </m:e>
                        <m:sup>
                          <m:r>
                            <a:rPr lang="en-US" altLang="zh-CN" sz="2600" i="1">
                              <a:latin typeface="Cambria Math" panose="02040503050406030204" pitchFamily="18" charset="0"/>
                            </a:rPr>
                            <m:t>−</m:t>
                          </m:r>
                          <m:r>
                            <a:rPr lang="en-US" altLang="zh-CN" sz="2600">
                              <a:latin typeface="Cambria Math" panose="02040503050406030204" pitchFamily="18" charset="0"/>
                            </a:rPr>
                            <m:t>1</m:t>
                          </m:r>
                        </m:sup>
                      </m:sSup>
                      <m:r>
                        <a:rPr lang="en-US" altLang="zh-CN" sz="2600">
                          <a:latin typeface="Cambria Math" panose="02040503050406030204" pitchFamily="18" charset="0"/>
                        </a:rPr>
                        <m:t>,</m:t>
                      </m:r>
                    </m:oMath>
                    <m:oMath xmlns:m="http://schemas.openxmlformats.org/officeDocument/2006/math">
                      <m:func>
                        <m:funcPr>
                          <m:ctrlPr>
                            <a:rPr lang="zh-CN" altLang="zh-CN" sz="2600" i="1">
                              <a:latin typeface="Cambria Math" panose="02040503050406030204" pitchFamily="18" charset="0"/>
                            </a:rPr>
                          </m:ctrlPr>
                        </m:funcPr>
                        <m:fName>
                          <m:r>
                            <m:rPr>
                              <m:sty m:val="p"/>
                            </m:rPr>
                            <a:rPr lang="en-US" altLang="zh-CN" sz="2600">
                              <a:latin typeface="Cambria Math" panose="02040503050406030204" pitchFamily="18" charset="0"/>
                            </a:rPr>
                            <m:t>sinh</m:t>
                          </m:r>
                        </m:fName>
                        <m:e>
                          <m:d>
                            <m:dPr>
                              <m:ctrlPr>
                                <a:rPr lang="zh-CN" altLang="zh-CN" sz="2600" i="1">
                                  <a:latin typeface="Cambria Math" panose="02040503050406030204" pitchFamily="18" charset="0"/>
                                </a:rPr>
                              </m:ctrlPr>
                            </m:dPr>
                            <m:e>
                              <m:r>
                                <a:rPr lang="en-US" altLang="zh-CN" sz="2600" b="1" i="1">
                                  <a:latin typeface="Cambria Math" panose="02040503050406030204" pitchFamily="18" charset="0"/>
                                </a:rPr>
                                <m:t>𝜞</m:t>
                              </m:r>
                              <m:r>
                                <a:rPr lang="en-US" altLang="zh-CN" sz="2600" i="1">
                                  <a:latin typeface="Cambria Math" panose="02040503050406030204" pitchFamily="18" charset="0"/>
                                </a:rPr>
                                <m:t>𝑙</m:t>
                              </m:r>
                            </m:e>
                          </m:d>
                        </m:e>
                      </m:func>
                      <m:r>
                        <m:rPr>
                          <m:aln/>
                        </m:rPr>
                        <a:rPr lang="en-US" altLang="zh-CN" sz="2600">
                          <a:latin typeface="Cambria Math" panose="02040503050406030204" pitchFamily="18" charset="0"/>
                        </a:rPr>
                        <m:t>=</m:t>
                      </m:r>
                      <m:r>
                        <a:rPr lang="en-US" altLang="zh-CN" sz="2600" b="1" i="1">
                          <a:latin typeface="Cambria Math" panose="02040503050406030204" pitchFamily="18" charset="0"/>
                        </a:rPr>
                        <m:t>𝑬</m:t>
                      </m:r>
                      <m:func>
                        <m:funcPr>
                          <m:ctrlPr>
                            <a:rPr lang="zh-CN" altLang="zh-CN" sz="2600" i="1">
                              <a:latin typeface="Cambria Math" panose="02040503050406030204" pitchFamily="18" charset="0"/>
                            </a:rPr>
                          </m:ctrlPr>
                        </m:funcPr>
                        <m:fName>
                          <m:r>
                            <m:rPr>
                              <m:sty m:val="p"/>
                            </m:rPr>
                            <a:rPr lang="en-US" altLang="zh-CN" sz="2600">
                              <a:latin typeface="Cambria Math" panose="02040503050406030204" pitchFamily="18" charset="0"/>
                            </a:rPr>
                            <m:t>sinh</m:t>
                          </m:r>
                        </m:fName>
                        <m:e>
                          <m:r>
                            <a:rPr lang="en-US" altLang="zh-CN" sz="2600">
                              <a:latin typeface="Cambria Math" panose="02040503050406030204" pitchFamily="18" charset="0"/>
                            </a:rPr>
                            <m:t>(</m:t>
                          </m:r>
                          <m:r>
                            <a:rPr lang="en-US" altLang="zh-CN" sz="2600" b="1" i="1">
                              <a:latin typeface="Cambria Math" panose="02040503050406030204" pitchFamily="18" charset="0"/>
                            </a:rPr>
                            <m:t>𝜸</m:t>
                          </m:r>
                          <m:r>
                            <a:rPr lang="en-US" altLang="zh-CN" sz="2600" i="1">
                              <a:latin typeface="Cambria Math" panose="02040503050406030204" pitchFamily="18" charset="0"/>
                            </a:rPr>
                            <m:t>𝑙</m:t>
                          </m:r>
                          <m:r>
                            <a:rPr lang="en-US" altLang="zh-CN" sz="2600">
                              <a:latin typeface="Cambria Math" panose="02040503050406030204" pitchFamily="18" charset="0"/>
                            </a:rPr>
                            <m:t>)</m:t>
                          </m:r>
                        </m:e>
                      </m:func>
                      <m:sSup>
                        <m:sSupPr>
                          <m:ctrlPr>
                            <a:rPr lang="zh-CN" altLang="zh-CN" sz="2600" i="1">
                              <a:latin typeface="Cambria Math" panose="02040503050406030204" pitchFamily="18" charset="0"/>
                            </a:rPr>
                          </m:ctrlPr>
                        </m:sSupPr>
                        <m:e>
                          <m:r>
                            <a:rPr lang="en-US" altLang="zh-CN" sz="2600" b="1" i="1">
                              <a:latin typeface="Cambria Math" panose="02040503050406030204" pitchFamily="18" charset="0"/>
                            </a:rPr>
                            <m:t>𝑬</m:t>
                          </m:r>
                        </m:e>
                        <m:sup>
                          <m:r>
                            <a:rPr lang="en-US" altLang="zh-CN" sz="2600" i="1">
                              <a:latin typeface="Cambria Math" panose="02040503050406030204" pitchFamily="18" charset="0"/>
                            </a:rPr>
                            <m:t>−</m:t>
                          </m:r>
                          <m:r>
                            <a:rPr lang="en-US" altLang="zh-CN" sz="2600">
                              <a:latin typeface="Cambria Math" panose="02040503050406030204" pitchFamily="18" charset="0"/>
                            </a:rPr>
                            <m:t>1</m:t>
                          </m:r>
                        </m:sup>
                      </m:sSup>
                    </m:oMath>
                  </m:oMathPara>
                </a14:m>
                <a:endParaRPr lang="en-US" altLang="zh-CN" sz="1800" dirty="0"/>
              </a:p>
              <a:p>
                <a:r>
                  <a:rPr lang="zh-CN" altLang="en-US" dirty="0"/>
                  <a:t>由上式可由传输线参数 </a:t>
                </a:r>
                <a:r>
                  <a:rPr lang="en-US" altLang="zh-CN" dirty="0"/>
                  <a:t>( </a:t>
                </a:r>
                <a14:m>
                  <m:oMath xmlns:m="http://schemas.openxmlformats.org/officeDocument/2006/math">
                    <m:r>
                      <a:rPr lang="en-US" altLang="zh-CN" i="1" dirty="0" smtClean="0">
                        <a:latin typeface="Cambria Math" panose="02040503050406030204" pitchFamily="18" charset="0"/>
                      </a:rPr>
                      <m:t>𝑅𝐿𝐺𝐶</m:t>
                    </m:r>
                  </m:oMath>
                </a14:m>
                <a:r>
                  <a:rPr lang="en-US" altLang="zh-CN" dirty="0"/>
                  <a:t>, </a:t>
                </a:r>
                <a14:m>
                  <m:oMath xmlns:m="http://schemas.openxmlformats.org/officeDocument/2006/math">
                    <m:r>
                      <a:rPr lang="en-US" altLang="zh-CN" b="1" i="1">
                        <a:latin typeface="Cambria Math" panose="02040503050406030204" pitchFamily="18" charset="0"/>
                      </a:rPr>
                      <m:t>𝜞</m:t>
                    </m:r>
                  </m:oMath>
                </a14:m>
                <a:r>
                  <a:rPr lang="en-US" altLang="zh-CN" dirty="0"/>
                  <a:t>, </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oMath>
                </a14:m>
                <a:r>
                  <a:rPr lang="en-US" altLang="zh-CN" dirty="0"/>
                  <a:t>)</a:t>
                </a:r>
                <a:r>
                  <a:rPr lang="zh-CN" altLang="en-US" dirty="0"/>
                  <a:t> 计算链参数，其他网络参数 </a:t>
                </a:r>
                <a:r>
                  <a:rPr lang="en-US" altLang="zh-CN" dirty="0"/>
                  <a:t>( </a:t>
                </a:r>
                <a14:m>
                  <m:oMath xmlns:m="http://schemas.openxmlformats.org/officeDocument/2006/math">
                    <m:r>
                      <a:rPr lang="en-US" altLang="zh-CN" i="1" dirty="0" smtClean="0">
                        <a:latin typeface="Cambria Math" panose="02040503050406030204" pitchFamily="18" charset="0"/>
                      </a:rPr>
                      <m:t>𝑆</m:t>
                    </m:r>
                    <m:r>
                      <a:rPr lang="en-US" altLang="zh-CN" i="1" dirty="0" smtClean="0">
                        <a:latin typeface="Cambria Math" panose="02040503050406030204" pitchFamily="18" charset="0"/>
                      </a:rPr>
                      <m:t>, </m:t>
                    </m:r>
                    <m:r>
                      <a:rPr lang="en-US" altLang="zh-CN" i="1" dirty="0" smtClean="0">
                        <a:latin typeface="Cambria Math" panose="02040503050406030204" pitchFamily="18" charset="0"/>
                      </a:rPr>
                      <m:t>𝑌</m:t>
                    </m:r>
                    <m:r>
                      <a:rPr lang="en-US" altLang="zh-CN" i="1" dirty="0" smtClean="0">
                        <a:latin typeface="Cambria Math" panose="02040503050406030204" pitchFamily="18" charset="0"/>
                      </a:rPr>
                      <m:t>, </m:t>
                    </m:r>
                    <m:r>
                      <a:rPr lang="en-US" altLang="zh-CN" i="1" dirty="0" smtClean="0">
                        <a:latin typeface="Cambria Math" panose="02040503050406030204" pitchFamily="18" charset="0"/>
                      </a:rPr>
                      <m:t>𝑍</m:t>
                    </m:r>
                    <m:r>
                      <a:rPr lang="en-US" altLang="zh-CN" i="1" dirty="0" smtClean="0">
                        <a:latin typeface="Cambria Math" panose="02040503050406030204" pitchFamily="18" charset="0"/>
                      </a:rPr>
                      <m:t>, </m:t>
                    </m:r>
                    <m:r>
                      <a:rPr lang="en-US" altLang="zh-CN" i="1" dirty="0" smtClean="0">
                        <a:latin typeface="Cambria Math" panose="02040503050406030204" pitchFamily="18" charset="0"/>
                      </a:rPr>
                      <m:t>𝑇</m:t>
                    </m:r>
                    <m:r>
                      <a:rPr lang="en-US" altLang="zh-CN" i="1" dirty="0" smtClean="0">
                        <a:latin typeface="Cambria Math" panose="02040503050406030204" pitchFamily="18" charset="0"/>
                      </a:rPr>
                      <m:t> </m:t>
                    </m:r>
                  </m:oMath>
                </a14:m>
                <a:r>
                  <a:rPr lang="en-US" altLang="zh-CN" dirty="0"/>
                  <a:t>)</a:t>
                </a:r>
                <a:r>
                  <a:rPr lang="zh-CN" altLang="en-US" dirty="0"/>
                  <a:t> 可由链参数转换得到。</a:t>
                </a:r>
              </a:p>
            </p:txBody>
          </p:sp>
        </mc:Choice>
        <mc:Fallback xmlns="">
          <p:sp>
            <p:nvSpPr>
              <p:cNvPr id="6" name="内容占位符 2">
                <a:extLst>
                  <a:ext uri="{FF2B5EF4-FFF2-40B4-BE49-F238E27FC236}">
                    <a16:creationId xmlns:a16="http://schemas.microsoft.com/office/drawing/2014/main" id="{86AC67C5-0C42-495E-8249-804995FDEFE9}"/>
                  </a:ext>
                </a:extLst>
              </p:cNvPr>
              <p:cNvSpPr txBox="1">
                <a:spLocks noRot="1" noChangeAspect="1" noMove="1" noResize="1" noEditPoints="1" noAdjustHandles="1" noChangeArrowheads="1" noChangeShapeType="1" noTextEdit="1"/>
              </p:cNvSpPr>
              <p:nvPr/>
            </p:nvSpPr>
            <p:spPr>
              <a:xfrm>
                <a:off x="4786313" y="1717675"/>
                <a:ext cx="4032250" cy="4826248"/>
              </a:xfrm>
              <a:prstGeom prst="rect">
                <a:avLst/>
              </a:prstGeom>
              <a:blipFill>
                <a:blip r:embed="rId9"/>
                <a:stretch>
                  <a:fillRect l="-1964" t="-1011"/>
                </a:stretch>
              </a:blipFill>
            </p:spPr>
            <p:txBody>
              <a:bodyPr/>
              <a:lstStyle/>
              <a:p>
                <a:r>
                  <a:rPr lang="zh-CN" altLang="en-US">
                    <a:noFill/>
                  </a:rPr>
                  <a:t> </a:t>
                </a:r>
              </a:p>
            </p:txBody>
          </p:sp>
        </mc:Fallback>
      </mc:AlternateContent>
      <p:graphicFrame>
        <p:nvGraphicFramePr>
          <p:cNvPr id="7" name="对象 6">
            <a:hlinkClick r:id="rId10" action="ppaction://hlinksldjump" tooltip="返回"/>
            <a:extLst>
              <a:ext uri="{FF2B5EF4-FFF2-40B4-BE49-F238E27FC236}">
                <a16:creationId xmlns:a16="http://schemas.microsoft.com/office/drawing/2014/main" id="{F96F7C41-B3A1-4340-A9A7-711BA13329F4}"/>
              </a:ext>
            </a:extLst>
          </p:cNvPr>
          <p:cNvGraphicFramePr>
            <a:graphicFrameLocks noChangeAspect="1"/>
          </p:cNvGraphicFramePr>
          <p:nvPr>
            <p:extLst>
              <p:ext uri="{D42A27DB-BD31-4B8C-83A1-F6EECF244321}">
                <p14:modId xmlns:p14="http://schemas.microsoft.com/office/powerpoint/2010/main" val="736859276"/>
              </p:ext>
            </p:extLst>
          </p:nvPr>
        </p:nvGraphicFramePr>
        <p:xfrm>
          <a:off x="422439" y="2070000"/>
          <a:ext cx="4085990" cy="2759750"/>
        </p:xfrm>
        <a:graphic>
          <a:graphicData uri="http://schemas.openxmlformats.org/presentationml/2006/ole">
            <mc:AlternateContent xmlns:mc="http://schemas.openxmlformats.org/markup-compatibility/2006">
              <mc:Choice xmlns:v="urn:schemas-microsoft-com:vml" Requires="v">
                <p:oleObj spid="_x0000_s16706" name="Visio" r:id="rId11" imgW="3990962" imgH="2695522" progId="Visio.Drawing.15">
                  <p:embed/>
                </p:oleObj>
              </mc:Choice>
              <mc:Fallback>
                <p:oleObj name="Visio" r:id="rId11" imgW="3990962" imgH="2695522" progId="Visio.Drawing.15">
                  <p:embed/>
                  <p:pic>
                    <p:nvPicPr>
                      <p:cNvPr id="9" name="对象 8">
                        <a:hlinkClick r:id="" action="ppaction://noaction"/>
                        <a:extLst>
                          <a:ext uri="{FF2B5EF4-FFF2-40B4-BE49-F238E27FC236}">
                            <a16:creationId xmlns:a16="http://schemas.microsoft.com/office/drawing/2014/main" id="{1DECA77E-39D5-4CD5-B659-D6F03E600A8C}"/>
                          </a:ext>
                        </a:extLst>
                      </p:cNvPr>
                      <p:cNvPicPr>
                        <a:picLocks noChangeAspect="1" noChangeArrowheads="1"/>
                      </p:cNvPicPr>
                      <p:nvPr/>
                    </p:nvPicPr>
                    <p:blipFill>
                      <a:blip r:embed="rId12"/>
                      <a:srcRect/>
                      <a:stretch>
                        <a:fillRect/>
                      </a:stretch>
                    </p:blipFill>
                    <p:spPr bwMode="auto">
                      <a:xfrm>
                        <a:off x="422439" y="2070000"/>
                        <a:ext cx="4085990" cy="2759750"/>
                      </a:xfrm>
                      <a:prstGeom prst="rect">
                        <a:avLst/>
                      </a:prstGeom>
                      <a:noFill/>
                    </p:spPr>
                  </p:pic>
                </p:oleObj>
              </mc:Fallback>
            </mc:AlternateContent>
          </a:graphicData>
        </a:graphic>
      </p:graphicFrame>
      <p:pic>
        <p:nvPicPr>
          <p:cNvPr id="9" name="音频 8">
            <a:hlinkClick r:id="" action="ppaction://media"/>
            <a:extLst>
              <a:ext uri="{FF2B5EF4-FFF2-40B4-BE49-F238E27FC236}">
                <a16:creationId xmlns:a16="http://schemas.microsoft.com/office/drawing/2014/main" id="{313E61F8-9A8C-4E82-ABEB-C9956B748E0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3937818436"/>
      </p:ext>
    </p:extLst>
  </p:cSld>
  <p:clrMapOvr>
    <a:masterClrMapping/>
  </p:clrMapOvr>
  <p:transition spd="med" advTm="4795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微软雅黑" panose="020B0503020204020204" pitchFamily="34" charset="-122"/>
                <a:ea typeface="微软雅黑" panose="020B0503020204020204" pitchFamily="34" charset="-122"/>
              </a:rPr>
              <a:t>目录 </a:t>
            </a:r>
            <a:r>
              <a:rPr lang="en-US" altLang="zh-CN" dirty="0">
                <a:latin typeface="微软雅黑" panose="020B0503020204020204" pitchFamily="34" charset="-122"/>
                <a:ea typeface="微软雅黑" panose="020B0503020204020204" pitchFamily="34" charset="-122"/>
              </a:rPr>
              <a:t>Contents</a:t>
            </a:r>
            <a:endParaRPr lang="zh-CN" altLang="en-US" dirty="0">
              <a:latin typeface="微软雅黑" panose="020B0503020204020204" pitchFamily="34" charset="-122"/>
              <a:ea typeface="微软雅黑" panose="020B0503020204020204" pitchFamily="34" charset="-122"/>
            </a:endParaRPr>
          </a:p>
        </p:txBody>
      </p:sp>
      <p:sp>
        <p:nvSpPr>
          <p:cNvPr id="4" name="Freeform 10"/>
          <p:cNvSpPr>
            <a:spLocks/>
          </p:cNvSpPr>
          <p:nvPr userDrawn="1"/>
        </p:nvSpPr>
        <p:spPr bwMode="auto">
          <a:xfrm>
            <a:off x="1841535" y="1367357"/>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5" name="文本框 4"/>
          <p:cNvSpPr txBox="1"/>
          <p:nvPr userDrawn="1"/>
        </p:nvSpPr>
        <p:spPr>
          <a:xfrm>
            <a:off x="2071646" y="1303550"/>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a:stCxn id="4" idx="6"/>
          </p:cNvCxnSpPr>
          <p:nvPr/>
        </p:nvCxnSpPr>
        <p:spPr>
          <a:xfrm>
            <a:off x="2534033" y="1711215"/>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915073" y="1274734"/>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绪论</a:t>
            </a:r>
          </a:p>
        </p:txBody>
      </p:sp>
      <p:sp>
        <p:nvSpPr>
          <p:cNvPr id="13" name="Freeform 10"/>
          <p:cNvSpPr>
            <a:spLocks/>
          </p:cNvSpPr>
          <p:nvPr userDrawn="1"/>
        </p:nvSpPr>
        <p:spPr bwMode="auto">
          <a:xfrm>
            <a:off x="1841535" y="2287330"/>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4" name="文本框 13"/>
          <p:cNvSpPr txBox="1"/>
          <p:nvPr userDrawn="1"/>
        </p:nvSpPr>
        <p:spPr>
          <a:xfrm>
            <a:off x="2071646" y="2223523"/>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a:stCxn id="13" idx="6"/>
          </p:cNvCxnSpPr>
          <p:nvPr/>
        </p:nvCxnSpPr>
        <p:spPr>
          <a:xfrm>
            <a:off x="2534033" y="2631188"/>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915073" y="2194707"/>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多导体传输线频域分析</a:t>
            </a:r>
          </a:p>
        </p:txBody>
      </p:sp>
      <p:sp>
        <p:nvSpPr>
          <p:cNvPr id="18" name="Freeform 10"/>
          <p:cNvSpPr>
            <a:spLocks/>
          </p:cNvSpPr>
          <p:nvPr userDrawn="1"/>
        </p:nvSpPr>
        <p:spPr bwMode="auto">
          <a:xfrm>
            <a:off x="1841535" y="3207303"/>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9" name="文本框 18"/>
          <p:cNvSpPr txBox="1"/>
          <p:nvPr userDrawn="1"/>
        </p:nvSpPr>
        <p:spPr>
          <a:xfrm>
            <a:off x="2071646" y="3143496"/>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a:stCxn id="18" idx="6"/>
          </p:cNvCxnSpPr>
          <p:nvPr/>
        </p:nvCxnSpPr>
        <p:spPr>
          <a:xfrm>
            <a:off x="2534033" y="3551161"/>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915073" y="3114680"/>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基于 </a:t>
            </a:r>
            <a:r>
              <a:rPr lang="en-US" altLang="zh-CN" sz="2400" i="1" dirty="0">
                <a:solidFill>
                  <a:schemeClr val="tx1">
                    <a:lumMod val="75000"/>
                    <a:lumOff val="25000"/>
                  </a:schemeClr>
                </a:solidFill>
              </a:rPr>
              <a:t>S</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参数的传输线参数提取</a:t>
            </a:r>
          </a:p>
        </p:txBody>
      </p:sp>
      <p:sp>
        <p:nvSpPr>
          <p:cNvPr id="23" name="Freeform 10"/>
          <p:cNvSpPr>
            <a:spLocks/>
          </p:cNvSpPr>
          <p:nvPr userDrawn="1"/>
        </p:nvSpPr>
        <p:spPr bwMode="auto">
          <a:xfrm>
            <a:off x="1841535" y="4127276"/>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24" name="文本框 23"/>
          <p:cNvSpPr txBox="1"/>
          <p:nvPr userDrawn="1"/>
        </p:nvSpPr>
        <p:spPr>
          <a:xfrm>
            <a:off x="2071646" y="4063469"/>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a:stCxn id="23" idx="6"/>
          </p:cNvCxnSpPr>
          <p:nvPr/>
        </p:nvCxnSpPr>
        <p:spPr>
          <a:xfrm>
            <a:off x="2534033" y="4471134"/>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915073" y="4034653"/>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实例分析与讨论</a:t>
            </a:r>
          </a:p>
        </p:txBody>
      </p:sp>
      <p:sp>
        <p:nvSpPr>
          <p:cNvPr id="33" name="Freeform 10"/>
          <p:cNvSpPr>
            <a:spLocks/>
          </p:cNvSpPr>
          <p:nvPr userDrawn="1"/>
        </p:nvSpPr>
        <p:spPr bwMode="auto">
          <a:xfrm>
            <a:off x="1841535" y="5047251"/>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34" name="文本框 33"/>
          <p:cNvSpPr txBox="1"/>
          <p:nvPr userDrawn="1"/>
        </p:nvSpPr>
        <p:spPr>
          <a:xfrm>
            <a:off x="2071646" y="4983444"/>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5</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35" name="直接连接符 34"/>
          <p:cNvCxnSpPr>
            <a:stCxn id="33" idx="6"/>
          </p:cNvCxnSpPr>
          <p:nvPr/>
        </p:nvCxnSpPr>
        <p:spPr>
          <a:xfrm>
            <a:off x="2534033" y="5391109"/>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2915073" y="4954628"/>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总结与展望</a:t>
            </a:r>
          </a:p>
        </p:txBody>
      </p:sp>
      <p:pic>
        <p:nvPicPr>
          <p:cNvPr id="8" name="音频 7">
            <a:hlinkClick r:id="" action="ppaction://media"/>
            <a:extLst>
              <a:ext uri="{FF2B5EF4-FFF2-40B4-BE49-F238E27FC236}">
                <a16:creationId xmlns:a16="http://schemas.microsoft.com/office/drawing/2014/main" id="{731E109C-A4D0-4AB4-9D5A-6F23CCA331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473960281"/>
      </p:ext>
    </p:extLst>
  </p:cSld>
  <p:clrMapOvr>
    <a:masterClrMapping/>
  </p:clrMapOvr>
  <p:transition spd="med" advTm="147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1E846B4-8548-42F2-8C50-D08B92A53D37}"/>
              </a:ext>
            </a:extLst>
          </p:cNvPr>
          <p:cNvSpPr>
            <a:spLocks noGrp="1"/>
          </p:cNvSpPr>
          <p:nvPr>
            <p:ph type="title"/>
          </p:nvPr>
        </p:nvSpPr>
        <p:spPr/>
        <p:txBody>
          <a:bodyPr/>
          <a:lstStyle/>
          <a:p>
            <a:r>
              <a:rPr lang="zh-CN" altLang="en-US" dirty="0"/>
              <a:t>逆过程：由 </a:t>
            </a:r>
            <a:r>
              <a:rPr lang="en-US" altLang="zh-CN" i="1" dirty="0"/>
              <a:t>S</a:t>
            </a:r>
            <a:r>
              <a:rPr lang="en-US" altLang="zh-CN" dirty="0"/>
              <a:t> </a:t>
            </a:r>
            <a:r>
              <a:rPr lang="zh-CN" altLang="en-US" dirty="0"/>
              <a:t>参数提取传输线 </a:t>
            </a:r>
            <a:r>
              <a:rPr lang="en-US" altLang="zh-CN" i="1" dirty="0"/>
              <a:t>RLGC</a:t>
            </a:r>
            <a:endParaRPr lang="zh-CN" altLang="en-US" i="1" dirty="0"/>
          </a:p>
        </p:txBody>
      </p:sp>
      <p:sp>
        <p:nvSpPr>
          <p:cNvPr id="4" name="灯片编号占位符 3">
            <a:extLst>
              <a:ext uri="{FF2B5EF4-FFF2-40B4-BE49-F238E27FC236}">
                <a16:creationId xmlns:a16="http://schemas.microsoft.com/office/drawing/2014/main" id="{B31E53C5-52F9-4D9C-A3BE-280E1FFAC20C}"/>
              </a:ext>
            </a:extLst>
          </p:cNvPr>
          <p:cNvSpPr>
            <a:spLocks noGrp="1"/>
          </p:cNvSpPr>
          <p:nvPr>
            <p:ph type="sldNum" sz="quarter" idx="12"/>
          </p:nvPr>
        </p:nvSpPr>
        <p:spPr/>
        <p:txBody>
          <a:bodyPr/>
          <a:lstStyle/>
          <a:p>
            <a:fld id="{D4CE0C3C-47D3-4455-AB34-8268314DB49D}" type="slidenum">
              <a:rPr lang="en-US" altLang="zh-CN" smtClean="0"/>
              <a:pPr/>
              <a:t>12</a:t>
            </a:fld>
            <a:endParaRPr lang="en-US" altLang="zh-CN"/>
          </a:p>
        </p:txBody>
      </p:sp>
      <mc:AlternateContent xmlns:mc="http://schemas.openxmlformats.org/markup-compatibility/2006" xmlns:a14="http://schemas.microsoft.com/office/drawing/2010/main">
        <mc:Choice Requires="a14">
          <p:sp>
            <p:nvSpPr>
              <p:cNvPr id="5" name="内容占位符 1">
                <a:extLst>
                  <a:ext uri="{FF2B5EF4-FFF2-40B4-BE49-F238E27FC236}">
                    <a16:creationId xmlns:a16="http://schemas.microsoft.com/office/drawing/2014/main" id="{22E6E6D8-9F72-40EC-8309-461C4B78A7B2}"/>
                  </a:ext>
                </a:extLst>
              </p:cNvPr>
              <p:cNvSpPr>
                <a:spLocks noGrp="1"/>
              </p:cNvSpPr>
              <p:nvPr>
                <p:ph sz="quarter" idx="10"/>
              </p:nvPr>
            </p:nvSpPr>
            <p:spPr>
              <a:xfrm>
                <a:off x="262393" y="1717675"/>
                <a:ext cx="4248237" cy="4826248"/>
              </a:xfrm>
            </p:spPr>
            <p:txBody>
              <a:bodyPr>
                <a:normAutofit lnSpcReduction="10000"/>
              </a:bodyPr>
              <a:lstStyle/>
              <a:p>
                <a:r>
                  <a:rPr lang="zh-CN" altLang="en-US" dirty="0"/>
                  <a:t>已导出</a:t>
                </a:r>
                <a:r>
                  <a:rPr lang="zh-CN" altLang="en-US" b="1" dirty="0"/>
                  <a:t>正过程 </a:t>
                </a:r>
                <a:r>
                  <a:rPr lang="en-US" altLang="zh-CN" dirty="0"/>
                  <a:t>( </a:t>
                </a:r>
                <a:r>
                  <a:rPr lang="en-US" altLang="zh-CN" i="1" dirty="0"/>
                  <a:t>RLGC</a:t>
                </a:r>
                <a:r>
                  <a:rPr lang="en-US" altLang="zh-CN" dirty="0"/>
                  <a:t> </a:t>
                </a:r>
                <a14:m>
                  <m:oMath xmlns:m="http://schemas.openxmlformats.org/officeDocument/2006/math">
                    <m:r>
                      <a:rPr lang="en-US" altLang="zh-CN" b="0" i="1" smtClean="0">
                        <a:latin typeface="Cambria Math" panose="02040503050406030204" pitchFamily="18" charset="0"/>
                      </a:rPr>
                      <m:t>→</m:t>
                    </m:r>
                  </m:oMath>
                </a14:m>
                <a:r>
                  <a:rPr lang="en-US" altLang="zh-CN" dirty="0"/>
                  <a:t> </a:t>
                </a:r>
                <a:r>
                  <a:rPr lang="en-US" altLang="zh-CN" i="1" dirty="0"/>
                  <a:t>S</a:t>
                </a:r>
                <a:r>
                  <a:rPr lang="en-US" altLang="zh-CN" dirty="0"/>
                  <a:t> ) </a:t>
                </a:r>
                <a:r>
                  <a:rPr lang="zh-CN" altLang="en-US" dirty="0"/>
                  <a:t>：</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pPr marL="0" indent="0" algn="ctr">
                  <a:buNone/>
                </a:pPr>
                <a:r>
                  <a:rPr lang="zh-CN" altLang="en-US" sz="1700" b="1" dirty="0">
                    <a:solidFill>
                      <a:srgbClr val="000000"/>
                    </a:solidFill>
                    <a:latin typeface="Cambria Math" panose="02040503050406030204" pitchFamily="18" charset="0"/>
                  </a:rPr>
                  <a:t>由传输线 </a:t>
                </a:r>
                <a:r>
                  <a:rPr lang="en-US" altLang="zh-CN" sz="1700" b="1" i="1" dirty="0">
                    <a:solidFill>
                      <a:srgbClr val="000000"/>
                    </a:solidFill>
                    <a:latin typeface="Cambria Math" panose="02040503050406030204" pitchFamily="18" charset="0"/>
                  </a:rPr>
                  <a:t>RLGC</a:t>
                </a:r>
                <a:r>
                  <a:rPr lang="en-US" altLang="zh-CN" sz="1700" b="1" dirty="0">
                    <a:solidFill>
                      <a:srgbClr val="000000"/>
                    </a:solidFill>
                    <a:latin typeface="Cambria Math" panose="02040503050406030204" pitchFamily="18" charset="0"/>
                  </a:rPr>
                  <a:t> </a:t>
                </a:r>
                <a:r>
                  <a:rPr lang="zh-CN" altLang="en-US" sz="1700" b="1" dirty="0">
                    <a:solidFill>
                      <a:srgbClr val="000000"/>
                    </a:solidFill>
                    <a:latin typeface="Cambria Math" panose="02040503050406030204" pitchFamily="18" charset="0"/>
                  </a:rPr>
                  <a:t>参数求解 </a:t>
                </a:r>
                <a:r>
                  <a:rPr lang="en-US" altLang="zh-CN" sz="1700" b="1" i="1" dirty="0">
                    <a:solidFill>
                      <a:srgbClr val="000000"/>
                    </a:solidFill>
                    <a:latin typeface="Cambria Math" panose="02040503050406030204" pitchFamily="18" charset="0"/>
                  </a:rPr>
                  <a:t>S</a:t>
                </a:r>
                <a:r>
                  <a:rPr lang="en-US" altLang="zh-CN" sz="1700" b="1" dirty="0">
                    <a:solidFill>
                      <a:srgbClr val="000000"/>
                    </a:solidFill>
                    <a:latin typeface="Cambria Math" panose="02040503050406030204" pitchFamily="18" charset="0"/>
                  </a:rPr>
                  <a:t> </a:t>
                </a:r>
                <a:r>
                  <a:rPr lang="zh-CN" altLang="en-US" sz="1700" b="1" dirty="0">
                    <a:solidFill>
                      <a:srgbClr val="000000"/>
                    </a:solidFill>
                    <a:latin typeface="Cambria Math" panose="02040503050406030204" pitchFamily="18" charset="0"/>
                  </a:rPr>
                  <a:t>参数的流程</a:t>
                </a:r>
                <a:endParaRPr lang="en-US" altLang="zh-CN" sz="1700" b="1" dirty="0">
                  <a:solidFill>
                    <a:srgbClr val="000000"/>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zh-CN" altLang="zh-CN" sz="1700" i="1">
                              <a:solidFill>
                                <a:srgbClr val="000000"/>
                              </a:solidFill>
                              <a:latin typeface="Cambria Math" panose="02040503050406030204" pitchFamily="18" charset="0"/>
                            </a:rPr>
                          </m:ctrlPr>
                        </m:dPr>
                        <m:e>
                          <m:m>
                            <m:mPr>
                              <m:mcs>
                                <m:mc>
                                  <m:mcPr>
                                    <m:count m:val="2"/>
                                    <m:mcJc m:val="center"/>
                                  </m:mcPr>
                                </m:mc>
                              </m:mcs>
                              <m:ctrlPr>
                                <a:rPr lang="zh-CN" altLang="zh-CN" sz="1700" i="1">
                                  <a:solidFill>
                                    <a:srgbClr val="000000"/>
                                  </a:solidFill>
                                  <a:latin typeface="Cambria Math" panose="02040503050406030204" pitchFamily="18" charset="0"/>
                                </a:rPr>
                              </m:ctrlPr>
                            </m:mPr>
                            <m:mr>
                              <m:e>
                                <m:r>
                                  <a:rPr lang="en-US" altLang="zh-CN" sz="1700" b="1" i="1">
                                    <a:solidFill>
                                      <a:srgbClr val="000000"/>
                                    </a:solidFill>
                                    <a:latin typeface="Cambria Math" panose="02040503050406030204" pitchFamily="18" charset="0"/>
                                  </a:rPr>
                                  <m:t>𝑨</m:t>
                                </m:r>
                              </m:e>
                              <m:e>
                                <m:r>
                                  <a:rPr lang="en-US" altLang="zh-CN" sz="1700" b="1" i="1">
                                    <a:solidFill>
                                      <a:srgbClr val="000000"/>
                                    </a:solidFill>
                                    <a:latin typeface="Cambria Math" panose="02040503050406030204" pitchFamily="18" charset="0"/>
                                  </a:rPr>
                                  <m:t>𝑩</m:t>
                                </m:r>
                              </m:e>
                            </m:mr>
                            <m:mr>
                              <m:e>
                                <m:r>
                                  <a:rPr lang="en-US" altLang="zh-CN" sz="1700" b="1" i="1">
                                    <a:solidFill>
                                      <a:srgbClr val="000000"/>
                                    </a:solidFill>
                                    <a:latin typeface="Cambria Math" panose="02040503050406030204" pitchFamily="18" charset="0"/>
                                  </a:rPr>
                                  <m:t>𝑪</m:t>
                                </m:r>
                              </m:e>
                              <m:e>
                                <m:r>
                                  <a:rPr lang="en-US" altLang="zh-CN" sz="1700" b="1" i="1">
                                    <a:solidFill>
                                      <a:srgbClr val="000000"/>
                                    </a:solidFill>
                                    <a:latin typeface="Cambria Math" panose="02040503050406030204" pitchFamily="18" charset="0"/>
                                  </a:rPr>
                                  <m:t>𝑫</m:t>
                                </m:r>
                              </m:e>
                            </m:mr>
                          </m:m>
                        </m:e>
                      </m:d>
                      <m:r>
                        <a:rPr lang="en-US" altLang="zh-CN" sz="1700">
                          <a:solidFill>
                            <a:srgbClr val="000000"/>
                          </a:solidFill>
                          <a:latin typeface="Cambria Math" panose="02040503050406030204" pitchFamily="18" charset="0"/>
                        </a:rPr>
                        <m:t>=</m:t>
                      </m:r>
                      <m:d>
                        <m:dPr>
                          <m:begChr m:val="["/>
                          <m:endChr m:val="]"/>
                          <m:ctrlPr>
                            <a:rPr lang="zh-CN" altLang="zh-CN" sz="1700" i="1">
                              <a:solidFill>
                                <a:srgbClr val="000000"/>
                              </a:solidFill>
                              <a:latin typeface="Cambria Math" panose="02040503050406030204" pitchFamily="18" charset="0"/>
                            </a:rPr>
                          </m:ctrlPr>
                        </m:dPr>
                        <m:e>
                          <m:m>
                            <m:mPr>
                              <m:mcs>
                                <m:mc>
                                  <m:mcPr>
                                    <m:count m:val="2"/>
                                    <m:mcJc m:val="center"/>
                                  </m:mcPr>
                                </m:mc>
                              </m:mcs>
                              <m:ctrlPr>
                                <a:rPr lang="zh-CN" altLang="zh-CN" sz="1700" i="1">
                                  <a:solidFill>
                                    <a:srgbClr val="000000"/>
                                  </a:solidFill>
                                  <a:latin typeface="Cambria Math" panose="02040503050406030204" pitchFamily="18" charset="0"/>
                                </a:rPr>
                              </m:ctrlPr>
                            </m:mPr>
                            <m:mr>
                              <m:e>
                                <m:func>
                                  <m:funcPr>
                                    <m:ctrlPr>
                                      <a:rPr lang="zh-CN" altLang="zh-CN" sz="1700" i="1">
                                        <a:solidFill>
                                          <a:srgbClr val="000000"/>
                                        </a:solidFill>
                                        <a:latin typeface="Cambria Math" panose="02040503050406030204" pitchFamily="18" charset="0"/>
                                      </a:rPr>
                                    </m:ctrlPr>
                                  </m:funcPr>
                                  <m:fName>
                                    <m:r>
                                      <m:rPr>
                                        <m:sty m:val="p"/>
                                      </m:rPr>
                                      <a:rPr lang="en-US" altLang="zh-CN" sz="1700">
                                        <a:solidFill>
                                          <a:srgbClr val="000000"/>
                                        </a:solidFill>
                                        <a:latin typeface="Cambria Math" panose="02040503050406030204" pitchFamily="18" charset="0"/>
                                      </a:rPr>
                                      <m:t>cosh</m:t>
                                    </m:r>
                                  </m:fName>
                                  <m:e>
                                    <m:d>
                                      <m:dPr>
                                        <m:ctrlPr>
                                          <a:rPr lang="zh-CN" altLang="zh-CN" sz="1700" i="1">
                                            <a:solidFill>
                                              <a:srgbClr val="000000"/>
                                            </a:solidFill>
                                            <a:latin typeface="Cambria Math" panose="02040503050406030204" pitchFamily="18" charset="0"/>
                                          </a:rPr>
                                        </m:ctrlPr>
                                      </m:dPr>
                                      <m:e>
                                        <m:r>
                                          <a:rPr lang="en-US" altLang="zh-CN" sz="1700" b="1" i="1">
                                            <a:solidFill>
                                              <a:srgbClr val="000000"/>
                                            </a:solidFill>
                                            <a:latin typeface="Cambria Math" panose="02040503050406030204" pitchFamily="18" charset="0"/>
                                          </a:rPr>
                                          <m:t>𝜞</m:t>
                                        </m:r>
                                        <m:r>
                                          <a:rPr lang="en-US" altLang="zh-CN" sz="1700" i="1">
                                            <a:solidFill>
                                              <a:srgbClr val="000000"/>
                                            </a:solidFill>
                                            <a:latin typeface="Cambria Math" panose="02040503050406030204" pitchFamily="18" charset="0"/>
                                          </a:rPr>
                                          <m:t>𝑙</m:t>
                                        </m:r>
                                      </m:e>
                                    </m:d>
                                  </m:e>
                                </m:func>
                              </m:e>
                              <m:e>
                                <m:func>
                                  <m:funcPr>
                                    <m:ctrlPr>
                                      <a:rPr lang="zh-CN" altLang="zh-CN" sz="1700" i="1">
                                        <a:solidFill>
                                          <a:srgbClr val="000000"/>
                                        </a:solidFill>
                                        <a:latin typeface="Cambria Math" panose="02040503050406030204" pitchFamily="18" charset="0"/>
                                      </a:rPr>
                                    </m:ctrlPr>
                                  </m:funcPr>
                                  <m:fName>
                                    <m:r>
                                      <m:rPr>
                                        <m:sty m:val="p"/>
                                      </m:rPr>
                                      <a:rPr lang="en-US" altLang="zh-CN" sz="1700">
                                        <a:solidFill>
                                          <a:srgbClr val="000000"/>
                                        </a:solidFill>
                                        <a:latin typeface="Cambria Math" panose="02040503050406030204" pitchFamily="18" charset="0"/>
                                      </a:rPr>
                                      <m:t>sinh</m:t>
                                    </m:r>
                                  </m:fName>
                                  <m:e>
                                    <m:d>
                                      <m:dPr>
                                        <m:ctrlPr>
                                          <a:rPr lang="zh-CN" altLang="zh-CN" sz="1700" i="1">
                                            <a:solidFill>
                                              <a:srgbClr val="000000"/>
                                            </a:solidFill>
                                            <a:latin typeface="Cambria Math" panose="02040503050406030204" pitchFamily="18" charset="0"/>
                                          </a:rPr>
                                        </m:ctrlPr>
                                      </m:dPr>
                                      <m:e>
                                        <m:r>
                                          <a:rPr lang="en-US" altLang="zh-CN" sz="1700" b="1" i="1">
                                            <a:solidFill>
                                              <a:srgbClr val="000000"/>
                                            </a:solidFill>
                                            <a:latin typeface="Cambria Math" panose="02040503050406030204" pitchFamily="18" charset="0"/>
                                          </a:rPr>
                                          <m:t>𝜞</m:t>
                                        </m:r>
                                        <m:r>
                                          <a:rPr lang="en-US" altLang="zh-CN" sz="1700" i="1">
                                            <a:solidFill>
                                              <a:srgbClr val="000000"/>
                                            </a:solidFill>
                                            <a:latin typeface="Cambria Math" panose="02040503050406030204" pitchFamily="18" charset="0"/>
                                          </a:rPr>
                                          <m:t>𝑙</m:t>
                                        </m:r>
                                      </m:e>
                                    </m:d>
                                  </m:e>
                                </m:func>
                                <m:sSub>
                                  <m:sSubPr>
                                    <m:ctrlPr>
                                      <a:rPr lang="zh-CN" altLang="zh-CN" sz="1700" i="1">
                                        <a:solidFill>
                                          <a:srgbClr val="000000"/>
                                        </a:solidFill>
                                        <a:latin typeface="Cambria Math" panose="02040503050406030204" pitchFamily="18" charset="0"/>
                                      </a:rPr>
                                    </m:ctrlPr>
                                  </m:sSubPr>
                                  <m:e>
                                    <m:r>
                                      <a:rPr lang="en-US" altLang="zh-CN" sz="1700" b="1" i="1">
                                        <a:solidFill>
                                          <a:srgbClr val="000000"/>
                                        </a:solidFill>
                                        <a:latin typeface="Cambria Math" panose="02040503050406030204" pitchFamily="18" charset="0"/>
                                      </a:rPr>
                                      <m:t>𝒁</m:t>
                                    </m:r>
                                  </m:e>
                                  <m:sub>
                                    <m:r>
                                      <a:rPr lang="en-US" altLang="zh-CN" sz="1700" i="1">
                                        <a:solidFill>
                                          <a:srgbClr val="000000"/>
                                        </a:solidFill>
                                        <a:latin typeface="Cambria Math" panose="02040503050406030204" pitchFamily="18" charset="0"/>
                                      </a:rPr>
                                      <m:t>𝐶</m:t>
                                    </m:r>
                                  </m:sub>
                                </m:sSub>
                              </m:e>
                            </m:mr>
                            <m:mr>
                              <m:e>
                                <m:sSubSup>
                                  <m:sSubSupPr>
                                    <m:ctrlPr>
                                      <a:rPr lang="zh-CN" altLang="zh-CN" sz="1700" i="1">
                                        <a:solidFill>
                                          <a:srgbClr val="000000"/>
                                        </a:solidFill>
                                        <a:latin typeface="Cambria Math" panose="02040503050406030204" pitchFamily="18" charset="0"/>
                                      </a:rPr>
                                    </m:ctrlPr>
                                  </m:sSubSupPr>
                                  <m:e>
                                    <m:r>
                                      <a:rPr lang="en-US" altLang="zh-CN" sz="1700" b="1" i="1">
                                        <a:solidFill>
                                          <a:srgbClr val="000000"/>
                                        </a:solidFill>
                                        <a:latin typeface="Cambria Math" panose="02040503050406030204" pitchFamily="18" charset="0"/>
                                      </a:rPr>
                                      <m:t>𝒁</m:t>
                                    </m:r>
                                  </m:e>
                                  <m:sub>
                                    <m:r>
                                      <a:rPr lang="en-US" altLang="zh-CN" sz="1700" i="1">
                                        <a:solidFill>
                                          <a:srgbClr val="000000"/>
                                        </a:solidFill>
                                        <a:latin typeface="Cambria Math" panose="02040503050406030204" pitchFamily="18" charset="0"/>
                                      </a:rPr>
                                      <m:t>𝐶</m:t>
                                    </m:r>
                                  </m:sub>
                                  <m:sup>
                                    <m:r>
                                      <a:rPr lang="en-US" altLang="zh-CN" sz="1700" i="1">
                                        <a:solidFill>
                                          <a:srgbClr val="000000"/>
                                        </a:solidFill>
                                        <a:latin typeface="Cambria Math" panose="02040503050406030204" pitchFamily="18" charset="0"/>
                                      </a:rPr>
                                      <m:t>−</m:t>
                                    </m:r>
                                    <m:r>
                                      <a:rPr lang="en-US" altLang="zh-CN" sz="1700">
                                        <a:solidFill>
                                          <a:srgbClr val="000000"/>
                                        </a:solidFill>
                                        <a:latin typeface="Cambria Math" panose="02040503050406030204" pitchFamily="18" charset="0"/>
                                      </a:rPr>
                                      <m:t>1</m:t>
                                    </m:r>
                                  </m:sup>
                                </m:sSubSup>
                                <m:func>
                                  <m:funcPr>
                                    <m:ctrlPr>
                                      <a:rPr lang="zh-CN" altLang="zh-CN" sz="1700" i="1">
                                        <a:solidFill>
                                          <a:srgbClr val="000000"/>
                                        </a:solidFill>
                                        <a:latin typeface="Cambria Math" panose="02040503050406030204" pitchFamily="18" charset="0"/>
                                      </a:rPr>
                                    </m:ctrlPr>
                                  </m:funcPr>
                                  <m:fName>
                                    <m:r>
                                      <m:rPr>
                                        <m:sty m:val="p"/>
                                      </m:rPr>
                                      <a:rPr lang="en-US" altLang="zh-CN" sz="1700">
                                        <a:solidFill>
                                          <a:srgbClr val="000000"/>
                                        </a:solidFill>
                                        <a:latin typeface="Cambria Math" panose="02040503050406030204" pitchFamily="18" charset="0"/>
                                      </a:rPr>
                                      <m:t>sinh</m:t>
                                    </m:r>
                                  </m:fName>
                                  <m:e>
                                    <m:d>
                                      <m:dPr>
                                        <m:ctrlPr>
                                          <a:rPr lang="zh-CN" altLang="zh-CN" sz="1700" i="1">
                                            <a:solidFill>
                                              <a:srgbClr val="000000"/>
                                            </a:solidFill>
                                            <a:latin typeface="Cambria Math" panose="02040503050406030204" pitchFamily="18" charset="0"/>
                                          </a:rPr>
                                        </m:ctrlPr>
                                      </m:dPr>
                                      <m:e>
                                        <m:r>
                                          <a:rPr lang="en-US" altLang="zh-CN" sz="1700" b="1" i="1">
                                            <a:solidFill>
                                              <a:srgbClr val="000000"/>
                                            </a:solidFill>
                                            <a:latin typeface="Cambria Math" panose="02040503050406030204" pitchFamily="18" charset="0"/>
                                          </a:rPr>
                                          <m:t>𝜞</m:t>
                                        </m:r>
                                        <m:r>
                                          <a:rPr lang="en-US" altLang="zh-CN" sz="1700" i="1">
                                            <a:solidFill>
                                              <a:srgbClr val="000000"/>
                                            </a:solidFill>
                                            <a:latin typeface="Cambria Math" panose="02040503050406030204" pitchFamily="18" charset="0"/>
                                          </a:rPr>
                                          <m:t>𝑙</m:t>
                                        </m:r>
                                      </m:e>
                                    </m:d>
                                  </m:e>
                                </m:func>
                              </m:e>
                              <m:e>
                                <m:sSubSup>
                                  <m:sSubSupPr>
                                    <m:ctrlPr>
                                      <a:rPr lang="zh-CN" altLang="zh-CN" sz="1700" i="1">
                                        <a:solidFill>
                                          <a:srgbClr val="000000"/>
                                        </a:solidFill>
                                        <a:latin typeface="Cambria Math" panose="02040503050406030204" pitchFamily="18" charset="0"/>
                                      </a:rPr>
                                    </m:ctrlPr>
                                  </m:sSubSupPr>
                                  <m:e>
                                    <m:r>
                                      <a:rPr lang="en-US" altLang="zh-CN" sz="1700" b="1" i="1">
                                        <a:solidFill>
                                          <a:srgbClr val="000000"/>
                                        </a:solidFill>
                                        <a:latin typeface="Cambria Math" panose="02040503050406030204" pitchFamily="18" charset="0"/>
                                      </a:rPr>
                                      <m:t>𝒁</m:t>
                                    </m:r>
                                  </m:e>
                                  <m:sub>
                                    <m:r>
                                      <a:rPr lang="en-US" altLang="zh-CN" sz="1700" i="1">
                                        <a:solidFill>
                                          <a:srgbClr val="000000"/>
                                        </a:solidFill>
                                        <a:latin typeface="Cambria Math" panose="02040503050406030204" pitchFamily="18" charset="0"/>
                                      </a:rPr>
                                      <m:t>𝐶</m:t>
                                    </m:r>
                                  </m:sub>
                                  <m:sup>
                                    <m:r>
                                      <a:rPr lang="en-US" altLang="zh-CN" sz="1700" i="1">
                                        <a:solidFill>
                                          <a:srgbClr val="000000"/>
                                        </a:solidFill>
                                        <a:latin typeface="Cambria Math" panose="02040503050406030204" pitchFamily="18" charset="0"/>
                                      </a:rPr>
                                      <m:t>−</m:t>
                                    </m:r>
                                    <m:r>
                                      <a:rPr lang="en-US" altLang="zh-CN" sz="1700">
                                        <a:solidFill>
                                          <a:srgbClr val="000000"/>
                                        </a:solidFill>
                                        <a:latin typeface="Cambria Math" panose="02040503050406030204" pitchFamily="18" charset="0"/>
                                      </a:rPr>
                                      <m:t>1</m:t>
                                    </m:r>
                                  </m:sup>
                                </m:sSubSup>
                                <m:func>
                                  <m:funcPr>
                                    <m:ctrlPr>
                                      <a:rPr lang="zh-CN" altLang="zh-CN" sz="1700" i="1">
                                        <a:solidFill>
                                          <a:srgbClr val="000000"/>
                                        </a:solidFill>
                                        <a:latin typeface="Cambria Math" panose="02040503050406030204" pitchFamily="18" charset="0"/>
                                      </a:rPr>
                                    </m:ctrlPr>
                                  </m:funcPr>
                                  <m:fName>
                                    <m:r>
                                      <m:rPr>
                                        <m:sty m:val="p"/>
                                      </m:rPr>
                                      <a:rPr lang="en-US" altLang="zh-CN" sz="1700">
                                        <a:solidFill>
                                          <a:srgbClr val="000000"/>
                                        </a:solidFill>
                                        <a:latin typeface="Cambria Math" panose="02040503050406030204" pitchFamily="18" charset="0"/>
                                      </a:rPr>
                                      <m:t>cosh</m:t>
                                    </m:r>
                                  </m:fName>
                                  <m:e>
                                    <m:d>
                                      <m:dPr>
                                        <m:ctrlPr>
                                          <a:rPr lang="zh-CN" altLang="zh-CN" sz="1700" i="1">
                                            <a:solidFill>
                                              <a:srgbClr val="000000"/>
                                            </a:solidFill>
                                            <a:latin typeface="Cambria Math" panose="02040503050406030204" pitchFamily="18" charset="0"/>
                                          </a:rPr>
                                        </m:ctrlPr>
                                      </m:dPr>
                                      <m:e>
                                        <m:r>
                                          <a:rPr lang="en-US" altLang="zh-CN" sz="1700" b="1" i="1">
                                            <a:solidFill>
                                              <a:srgbClr val="000000"/>
                                            </a:solidFill>
                                            <a:latin typeface="Cambria Math" panose="02040503050406030204" pitchFamily="18" charset="0"/>
                                          </a:rPr>
                                          <m:t>𝜞</m:t>
                                        </m:r>
                                        <m:r>
                                          <a:rPr lang="en-US" altLang="zh-CN" sz="1700" i="1">
                                            <a:solidFill>
                                              <a:srgbClr val="000000"/>
                                            </a:solidFill>
                                            <a:latin typeface="Cambria Math" panose="02040503050406030204" pitchFamily="18" charset="0"/>
                                          </a:rPr>
                                          <m:t>𝑙</m:t>
                                        </m:r>
                                      </m:e>
                                    </m:d>
                                  </m:e>
                                </m:func>
                                <m:sSub>
                                  <m:sSubPr>
                                    <m:ctrlPr>
                                      <a:rPr lang="zh-CN" altLang="zh-CN" sz="1700" i="1">
                                        <a:solidFill>
                                          <a:srgbClr val="000000"/>
                                        </a:solidFill>
                                        <a:latin typeface="Cambria Math" panose="02040503050406030204" pitchFamily="18" charset="0"/>
                                      </a:rPr>
                                    </m:ctrlPr>
                                  </m:sSubPr>
                                  <m:e>
                                    <m:r>
                                      <a:rPr lang="en-US" altLang="zh-CN" sz="1700" b="1" i="1">
                                        <a:solidFill>
                                          <a:srgbClr val="000000"/>
                                        </a:solidFill>
                                        <a:latin typeface="Cambria Math" panose="02040503050406030204" pitchFamily="18" charset="0"/>
                                      </a:rPr>
                                      <m:t>𝒁</m:t>
                                    </m:r>
                                  </m:e>
                                  <m:sub>
                                    <m:r>
                                      <a:rPr lang="en-US" altLang="zh-CN" sz="1700" i="1">
                                        <a:solidFill>
                                          <a:srgbClr val="000000"/>
                                        </a:solidFill>
                                        <a:latin typeface="Cambria Math" panose="02040503050406030204" pitchFamily="18" charset="0"/>
                                      </a:rPr>
                                      <m:t>𝐶</m:t>
                                    </m:r>
                                  </m:sub>
                                </m:sSub>
                              </m:e>
                            </m:mr>
                          </m:m>
                        </m:e>
                      </m:d>
                    </m:oMath>
                  </m:oMathPara>
                </a14:m>
                <a:endParaRPr lang="en-US" altLang="zh-CN" sz="2200" dirty="0"/>
              </a:p>
              <a:p>
                <a:pPr marL="0" indent="0">
                  <a:buNone/>
                </a:pPr>
                <a:endParaRPr lang="en-US" altLang="zh-CN" dirty="0"/>
              </a:p>
              <a:p>
                <a:endParaRPr lang="en-US" altLang="zh-CN" dirty="0"/>
              </a:p>
              <a:p>
                <a:endParaRPr lang="en-US" altLang="zh-CN" dirty="0"/>
              </a:p>
              <a:p>
                <a:endParaRPr lang="en-US" altLang="zh-CN" dirty="0"/>
              </a:p>
              <a:p>
                <a:endParaRPr lang="en-US" altLang="zh-CN" dirty="0"/>
              </a:p>
              <a:p>
                <a:pPr marL="0" indent="0">
                  <a:buNone/>
                </a:pPr>
                <a:endParaRPr lang="en-US" altLang="zh-CN" dirty="0"/>
              </a:p>
            </p:txBody>
          </p:sp>
        </mc:Choice>
        <mc:Fallback xmlns="">
          <p:sp>
            <p:nvSpPr>
              <p:cNvPr id="5" name="内容占位符 1">
                <a:extLst>
                  <a:ext uri="{FF2B5EF4-FFF2-40B4-BE49-F238E27FC236}">
                    <a16:creationId xmlns:a16="http://schemas.microsoft.com/office/drawing/2014/main" id="{22E6E6D8-9F72-40EC-8309-461C4B78A7B2}"/>
                  </a:ext>
                </a:extLst>
              </p:cNvPr>
              <p:cNvSpPr>
                <a:spLocks noGrp="1" noRot="1" noChangeAspect="1" noMove="1" noResize="1" noEditPoints="1" noAdjustHandles="1" noChangeArrowheads="1" noChangeShapeType="1" noTextEdit="1"/>
              </p:cNvSpPr>
              <p:nvPr>
                <p:ph sz="quarter" idx="10"/>
              </p:nvPr>
            </p:nvSpPr>
            <p:spPr>
              <a:xfrm>
                <a:off x="262393" y="1717675"/>
                <a:ext cx="4248237" cy="4826248"/>
              </a:xfrm>
              <a:blipFill>
                <a:blip r:embed="rId7"/>
                <a:stretch>
                  <a:fillRect l="-1578" t="-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内容占位符 2">
                <a:extLst>
                  <a:ext uri="{FF2B5EF4-FFF2-40B4-BE49-F238E27FC236}">
                    <a16:creationId xmlns:a16="http://schemas.microsoft.com/office/drawing/2014/main" id="{BE96B2DD-1340-4A54-B1A7-0EFE2FA37F74}"/>
                  </a:ext>
                </a:extLst>
              </p:cNvPr>
              <p:cNvSpPr txBox="1">
                <a:spLocks/>
              </p:cNvSpPr>
              <p:nvPr/>
            </p:nvSpPr>
            <p:spPr>
              <a:xfrm>
                <a:off x="4786313" y="1717675"/>
                <a:ext cx="4032250" cy="4826248"/>
              </a:xfrm>
              <a:prstGeom prst="rect">
                <a:avLst/>
              </a:prstGeom>
            </p:spPr>
            <p:txBody>
              <a:bodyPr>
                <a:normAutofit fontScale="62500" lnSpcReduction="2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hlinkClick r:id="rId8" action="ppaction://hlinksldjump" tooltip="返回">
                      <a:extLst>
                        <a:ext uri="{A12FA001-AC4F-418D-AE19-62706E023703}">
                          <ahyp:hlinkClr xmlns:ahyp="http://schemas.microsoft.com/office/drawing/2018/hyperlinkcolor" val="tx"/>
                        </a:ext>
                      </a:extLst>
                    </a:hlinkClick>
                  </a:rPr>
                  <a:t>逆过程 </a:t>
                </a:r>
                <a:r>
                  <a:rPr lang="en-US" altLang="zh-CN" dirty="0"/>
                  <a:t>( </a:t>
                </a:r>
                <a:r>
                  <a:rPr lang="en-US" altLang="zh-CN" i="1" dirty="0"/>
                  <a:t>S</a:t>
                </a:r>
                <a:r>
                  <a:rPr lang="en-US" altLang="zh-CN" dirty="0"/>
                  <a:t> </a:t>
                </a:r>
                <a14:m>
                  <m:oMath xmlns:m="http://schemas.openxmlformats.org/officeDocument/2006/math">
                    <m:r>
                      <a:rPr lang="en-US" altLang="zh-CN" i="1" smtClean="0">
                        <a:latin typeface="Cambria Math" panose="02040503050406030204" pitchFamily="18" charset="0"/>
                      </a:rPr>
                      <m:t>→</m:t>
                    </m:r>
                  </m:oMath>
                </a14:m>
                <a:r>
                  <a:rPr lang="en-US" altLang="zh-CN" dirty="0"/>
                  <a:t> </a:t>
                </a:r>
                <a:r>
                  <a:rPr lang="en-US" altLang="zh-CN" i="1" dirty="0"/>
                  <a:t>RLGC</a:t>
                </a:r>
                <a:r>
                  <a:rPr lang="en-US" altLang="zh-CN" dirty="0"/>
                  <a:t> ) </a:t>
                </a:r>
                <a:r>
                  <a:rPr lang="zh-CN" altLang="en-US" dirty="0"/>
                  <a:t>：</a:t>
                </a:r>
                <a:endParaRPr lang="en-US" altLang="zh-CN" dirty="0"/>
              </a:p>
              <a:p>
                <a:r>
                  <a:rPr lang="en-US" altLang="zh-CN" dirty="0"/>
                  <a:t>1. </a:t>
                </a:r>
                <a:r>
                  <a:rPr lang="zh-CN" altLang="en-US" dirty="0"/>
                  <a:t>把 </a:t>
                </a:r>
                <a:r>
                  <a:rPr lang="en-US" altLang="zh-CN" i="1" dirty="0"/>
                  <a:t>S</a:t>
                </a:r>
                <a:r>
                  <a:rPr lang="en-US" altLang="zh-CN" dirty="0"/>
                  <a:t> </a:t>
                </a:r>
                <a:r>
                  <a:rPr lang="zh-CN" altLang="en-US" dirty="0"/>
                  <a:t>参数转换为链参数</a:t>
                </a:r>
                <a:endParaRPr lang="en-US" altLang="zh-CN" dirty="0"/>
              </a:p>
              <a:p>
                <a:r>
                  <a:rPr lang="en-US" altLang="zh-CN" dirty="0"/>
                  <a:t>2. </a:t>
                </a:r>
                <a:r>
                  <a:rPr lang="zh-CN" altLang="en-US" dirty="0"/>
                  <a:t>对 </a:t>
                </a:r>
                <a14:m>
                  <m:oMath xmlns:m="http://schemas.openxmlformats.org/officeDocument/2006/math">
                    <m:r>
                      <a:rPr lang="en-US" altLang="zh-CN" b="1" i="1" dirty="0" smtClean="0">
                        <a:latin typeface="Cambria Math" panose="02040503050406030204" pitchFamily="18" charset="0"/>
                      </a:rPr>
                      <m:t>𝑨</m:t>
                    </m:r>
                  </m:oMath>
                </a14:m>
                <a:r>
                  <a:rPr lang="en-US" altLang="zh-CN" dirty="0"/>
                  <a:t> </a:t>
                </a:r>
                <a:r>
                  <a:rPr lang="zh-CN" altLang="en-US" dirty="0"/>
                  <a:t>作对角化 </a:t>
                </a:r>
                <a:r>
                  <a:rPr lang="en-US" altLang="zh-CN" dirty="0"/>
                  <a:t>( </a:t>
                </a:r>
                <a:r>
                  <a:rPr lang="zh-CN" altLang="en-US" dirty="0"/>
                  <a:t>特征值分解</a:t>
                </a:r>
                <a:r>
                  <a:rPr lang="en-US" altLang="zh-CN" dirty="0"/>
                  <a:t> ) </a:t>
                </a:r>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r>
                        <a:rPr lang="en-US" altLang="zh-CN" b="1" i="1" dirty="0">
                          <a:solidFill>
                            <a:srgbClr val="000000"/>
                          </a:solidFill>
                          <a:latin typeface="Cambria Math" panose="02040503050406030204" pitchFamily="18" charset="0"/>
                        </a:rPr>
                        <m:t>𝑨</m:t>
                      </m:r>
                      <m:r>
                        <m:rPr>
                          <m:aln/>
                        </m:rPr>
                        <a:rPr lang="en-US" altLang="zh-CN">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𝑬</m:t>
                          </m:r>
                        </m:e>
                        <m:sub>
                          <m:r>
                            <a:rPr lang="en-US" altLang="zh-CN" i="1">
                              <a:latin typeface="Cambria Math" panose="02040503050406030204" pitchFamily="18" charset="0"/>
                            </a:rPr>
                            <m:t>𝐴</m:t>
                          </m:r>
                        </m:sub>
                      </m:sSub>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𝑬</m:t>
                          </m:r>
                        </m:e>
                        <m:sub>
                          <m:r>
                            <a:rPr lang="en-US" altLang="zh-CN" i="1">
                              <a:latin typeface="Cambria Math" panose="02040503050406030204" pitchFamily="18" charset="0"/>
                            </a:rPr>
                            <m:t>𝐴</m:t>
                          </m:r>
                        </m:sub>
                        <m:sup>
                          <m:r>
                            <a:rPr lang="en-US" altLang="zh-CN" i="1">
                              <a:latin typeface="Cambria Math" panose="02040503050406030204" pitchFamily="18" charset="0"/>
                            </a:rPr>
                            <m:t>−</m:t>
                          </m:r>
                          <m:r>
                            <a:rPr lang="en-US" altLang="zh-CN">
                              <a:latin typeface="Cambria Math" panose="02040503050406030204" pitchFamily="18" charset="0"/>
                            </a:rPr>
                            <m:t>1</m:t>
                          </m:r>
                        </m:sup>
                      </m:sSubSup>
                    </m:oMath>
                  </m:oMathPara>
                </a14:m>
                <a:endParaRPr lang="en-US" altLang="zh-CN" dirty="0"/>
              </a:p>
              <a:p>
                <a:pPr marL="0" indent="0">
                  <a:buFont typeface="Calibri" panose="020F0502020204030204" pitchFamily="34" charset="0"/>
                  <a:buNone/>
                </a:pPr>
                <a:r>
                  <a:rPr lang="zh-CN" altLang="en-US" dirty="0"/>
                  <a:t>由正过程</a:t>
                </a:r>
                <a:endParaRPr lang="en-US" altLang="zh-CN" b="1" i="1" dirty="0">
                  <a:latin typeface="Cambria Math" panose="02040503050406030204" pitchFamily="18" charset="0"/>
                </a:endParaRPr>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r>
                        <a:rPr lang="en-US" altLang="zh-CN" b="1" i="1" dirty="0">
                          <a:latin typeface="Cambria Math" panose="02040503050406030204" pitchFamily="18" charset="0"/>
                        </a:rPr>
                        <m:t>𝑨</m:t>
                      </m:r>
                      <m:r>
                        <a:rPr lang="en-US" altLang="zh-CN" i="1" dirty="0" smtClean="0">
                          <a:latin typeface="Cambria Math" panose="02040503050406030204" pitchFamily="18" charset="0"/>
                        </a:rPr>
                        <m:t>=</m:t>
                      </m:r>
                      <m:func>
                        <m:funcPr>
                          <m:ctrlPr>
                            <a:rPr lang="zh-CN" altLang="zh-CN" i="1">
                              <a:solidFill>
                                <a:srgbClr val="000000"/>
                              </a:solidFill>
                              <a:latin typeface="Cambria Math" panose="02040503050406030204" pitchFamily="18" charset="0"/>
                            </a:rPr>
                          </m:ctrlPr>
                        </m:funcPr>
                        <m:fName>
                          <m:r>
                            <m:rPr>
                              <m:sty m:val="p"/>
                            </m:rPr>
                            <a:rPr lang="en-US" altLang="zh-CN">
                              <a:solidFill>
                                <a:srgbClr val="000000"/>
                              </a:solidFill>
                              <a:latin typeface="Cambria Math" panose="02040503050406030204" pitchFamily="18" charset="0"/>
                            </a:rPr>
                            <m:t>cosh</m:t>
                          </m:r>
                        </m:fName>
                        <m:e>
                          <m:d>
                            <m:dPr>
                              <m:ctrlPr>
                                <a:rPr lang="zh-CN" altLang="zh-CN" i="1">
                                  <a:solidFill>
                                    <a:srgbClr val="000000"/>
                                  </a:solidFill>
                                  <a:latin typeface="Cambria Math" panose="02040503050406030204" pitchFamily="18" charset="0"/>
                                </a:rPr>
                              </m:ctrlPr>
                            </m:dPr>
                            <m:e>
                              <m:r>
                                <a:rPr lang="en-US" altLang="zh-CN" b="1" i="1">
                                  <a:solidFill>
                                    <a:srgbClr val="000000"/>
                                  </a:solidFill>
                                  <a:latin typeface="Cambria Math" panose="02040503050406030204" pitchFamily="18" charset="0"/>
                                </a:rPr>
                                <m:t>𝜞</m:t>
                              </m:r>
                              <m:r>
                                <a:rPr lang="en-US" altLang="zh-CN" i="1">
                                  <a:solidFill>
                                    <a:srgbClr val="000000"/>
                                  </a:solidFill>
                                  <a:latin typeface="Cambria Math" panose="02040503050406030204" pitchFamily="18" charset="0"/>
                                </a:rPr>
                                <m:t>𝑙</m:t>
                              </m:r>
                            </m:e>
                          </m:d>
                        </m:e>
                      </m:func>
                      <m:r>
                        <a:rPr lang="en-US" altLang="zh-CN" i="1" smtClean="0">
                          <a:solidFill>
                            <a:srgbClr val="000000"/>
                          </a:solidFill>
                          <a:latin typeface="Cambria Math" panose="02040503050406030204" pitchFamily="18" charset="0"/>
                        </a:rPr>
                        <m:t>=</m:t>
                      </m:r>
                      <m:r>
                        <a:rPr lang="en-US" altLang="zh-CN" b="1" i="1">
                          <a:latin typeface="Cambria Math" panose="02040503050406030204" pitchFamily="18" charset="0"/>
                        </a:rPr>
                        <m:t>𝑬</m:t>
                      </m:r>
                      <m:func>
                        <m:funcPr>
                          <m:ctrlPr>
                            <a:rPr lang="zh-CN" altLang="zh-CN" i="1">
                              <a:latin typeface="Cambria Math" panose="02040503050406030204" pitchFamily="18" charset="0"/>
                            </a:rPr>
                          </m:ctrlPr>
                        </m:funcPr>
                        <m:fName>
                          <m:r>
                            <m:rPr>
                              <m:sty m:val="p"/>
                            </m:rPr>
                            <a:rPr lang="en-US" altLang="zh-CN">
                              <a:latin typeface="Cambria Math" panose="02040503050406030204" pitchFamily="18" charset="0"/>
                            </a:rPr>
                            <m:t>cosh</m:t>
                          </m:r>
                        </m:fName>
                        <m:e>
                          <m:d>
                            <m:dPr>
                              <m:ctrlPr>
                                <a:rPr lang="zh-CN" altLang="zh-CN" i="1">
                                  <a:latin typeface="Cambria Math" panose="02040503050406030204" pitchFamily="18" charset="0"/>
                                </a:rPr>
                              </m:ctrlPr>
                            </m:dPr>
                            <m:e>
                              <m:r>
                                <a:rPr lang="en-US" altLang="zh-CN" b="1" i="1">
                                  <a:latin typeface="Cambria Math" panose="02040503050406030204" pitchFamily="18" charset="0"/>
                                </a:rPr>
                                <m:t>𝜸</m:t>
                              </m:r>
                              <m:r>
                                <a:rPr lang="en-US" altLang="zh-CN" i="1">
                                  <a:latin typeface="Cambria Math" panose="02040503050406030204" pitchFamily="18" charset="0"/>
                                </a:rPr>
                                <m:t>𝑙</m:t>
                              </m:r>
                            </m:e>
                          </m:d>
                        </m:e>
                      </m:func>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a:rPr lang="en-US" altLang="zh-CN" i="1">
                              <a:latin typeface="Cambria Math" panose="02040503050406030204" pitchFamily="18" charset="0"/>
                            </a:rPr>
                            <m:t>−</m:t>
                          </m:r>
                          <m:r>
                            <a:rPr lang="en-US" altLang="zh-CN">
                              <a:latin typeface="Cambria Math" panose="02040503050406030204" pitchFamily="18" charset="0"/>
                            </a:rPr>
                            <m:t>1</m:t>
                          </m:r>
                        </m:sup>
                      </m:sSup>
                    </m:oMath>
                  </m:oMathPara>
                </a14:m>
                <a:endParaRPr lang="en-US" altLang="zh-CN" dirty="0"/>
              </a:p>
              <a:p>
                <a:pPr marL="0" indent="0">
                  <a:buFont typeface="Calibri" panose="020F0502020204030204" pitchFamily="34" charset="0"/>
                  <a:buNone/>
                </a:pPr>
                <a:r>
                  <a:rPr lang="zh-CN" altLang="en-US" dirty="0"/>
                  <a:t>可知 </a:t>
                </a:r>
                <a:r>
                  <a:rPr lang="en-US" altLang="zh-CN" dirty="0"/>
                  <a:t>( </a:t>
                </a:r>
                <a:r>
                  <a:rPr lang="zh-CN" altLang="en-US" dirty="0"/>
                  <a:t>定义不唯一</a:t>
                </a:r>
                <a:r>
                  <a:rPr lang="en-US" altLang="zh-CN" dirty="0"/>
                  <a:t> )</a:t>
                </a:r>
                <a:endParaRPr lang="en-US" altLang="zh-CN" i="1"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𝑬</m:t>
                          </m:r>
                        </m:e>
                        <m:sub>
                          <m:r>
                            <a:rPr lang="en-US" altLang="zh-CN" i="1">
                              <a:latin typeface="Cambria Math" panose="02040503050406030204" pitchFamily="18" charset="0"/>
                            </a:rPr>
                            <m:t>𝐴</m:t>
                          </m:r>
                        </m:sub>
                      </m:sSub>
                      <m:r>
                        <a:rPr lang="en-US" altLang="zh-CN">
                          <a:latin typeface="Cambria Math" panose="02040503050406030204" pitchFamily="18" charset="0"/>
                        </a:rPr>
                        <m:t>=</m:t>
                      </m:r>
                      <m:r>
                        <a:rPr lang="en-US" altLang="zh-CN" b="1" i="1" smtClean="0">
                          <a:latin typeface="Cambria Math" panose="02040503050406030204" pitchFamily="18" charset="0"/>
                        </a:rPr>
                        <m:t>𝑬</m:t>
                      </m:r>
                      <m:r>
                        <a:rPr lang="en-US" altLang="zh-CN">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r>
                        <a:rPr lang="en-US" altLang="zh-CN">
                          <a:latin typeface="Cambria Math" panose="02040503050406030204" pitchFamily="18" charset="0"/>
                        </a:rPr>
                        <m:t>=</m:t>
                      </m:r>
                      <m:func>
                        <m:funcPr>
                          <m:ctrlPr>
                            <a:rPr lang="zh-CN" altLang="zh-CN" i="1">
                              <a:latin typeface="Cambria Math" panose="02040503050406030204" pitchFamily="18" charset="0"/>
                            </a:rPr>
                          </m:ctrlPr>
                        </m:funcPr>
                        <m:fName>
                          <m:r>
                            <m:rPr>
                              <m:sty m:val="p"/>
                            </m:rPr>
                            <a:rPr lang="en-US" altLang="zh-CN">
                              <a:latin typeface="Cambria Math" panose="02040503050406030204" pitchFamily="18" charset="0"/>
                            </a:rPr>
                            <m:t>cosh</m:t>
                          </m:r>
                        </m:fName>
                        <m:e>
                          <m:r>
                            <a:rPr lang="en-US" altLang="zh-CN">
                              <a:latin typeface="Cambria Math" panose="02040503050406030204" pitchFamily="18" charset="0"/>
                            </a:rPr>
                            <m:t>(</m:t>
                          </m:r>
                          <m:r>
                            <a:rPr lang="en-US" altLang="zh-CN" b="1" i="1">
                              <a:latin typeface="Cambria Math" panose="02040503050406030204" pitchFamily="18" charset="0"/>
                            </a:rPr>
                            <m:t>𝜸</m:t>
                          </m:r>
                          <m:r>
                            <a:rPr lang="en-US" altLang="zh-CN" i="1">
                              <a:latin typeface="Cambria Math" panose="02040503050406030204" pitchFamily="18" charset="0"/>
                            </a:rPr>
                            <m:t>𝑙</m:t>
                          </m:r>
                          <m:r>
                            <a:rPr lang="en-US" altLang="zh-CN">
                              <a:latin typeface="Cambria Math" panose="02040503050406030204" pitchFamily="18" charset="0"/>
                            </a:rPr>
                            <m:t>)</m:t>
                          </m:r>
                        </m:e>
                      </m:func>
                    </m:oMath>
                  </m:oMathPara>
                </a14:m>
                <a:endParaRPr lang="en-US" altLang="zh-CN" dirty="0"/>
              </a:p>
              <a:p>
                <a:r>
                  <a:rPr lang="en-US" altLang="zh-CN" dirty="0"/>
                  <a:t>3. </a:t>
                </a:r>
                <a:r>
                  <a:rPr lang="zh-CN" altLang="en-US" dirty="0"/>
                  <a:t>进而求出复传播常数 </a:t>
                </a:r>
                <a14:m>
                  <m:oMath xmlns:m="http://schemas.openxmlformats.org/officeDocument/2006/math">
                    <m:r>
                      <a:rPr lang="en-US" altLang="zh-CN" b="1" i="1">
                        <a:latin typeface="Cambria Math" panose="02040503050406030204" pitchFamily="18" charset="0"/>
                      </a:rPr>
                      <m:t>𝜞</m:t>
                    </m:r>
                    <m:r>
                      <a:rPr lang="en-US" altLang="zh-CN" b="1" i="1">
                        <a:latin typeface="Cambria Math" panose="02040503050406030204" pitchFamily="18" charset="0"/>
                      </a:rPr>
                      <m:t> </m:t>
                    </m:r>
                  </m:oMath>
                </a14:m>
                <a:r>
                  <a:rPr lang="zh-CN" altLang="en-US" dirty="0"/>
                  <a:t>，特征阻抗 </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oMath>
                </a14:m>
                <a:r>
                  <a:rPr lang="zh-CN" altLang="en-US" dirty="0"/>
                  <a:t> 和 </a:t>
                </a:r>
                <a14:m>
                  <m:oMath xmlns:m="http://schemas.openxmlformats.org/officeDocument/2006/math">
                    <m:r>
                      <a:rPr lang="en-US" altLang="zh-CN" i="1" dirty="0" smtClean="0">
                        <a:latin typeface="Cambria Math" panose="02040503050406030204" pitchFamily="18" charset="0"/>
                      </a:rPr>
                      <m:t>𝑅𝐿𝐺𝐶</m:t>
                    </m:r>
                    <m:r>
                      <a:rPr lang="zh-CN" altLang="en-US" i="1" dirty="0">
                        <a:latin typeface="Cambria Math" panose="02040503050406030204" pitchFamily="18" charset="0"/>
                      </a:rPr>
                      <m:t>：</m:t>
                    </m:r>
                  </m:oMath>
                </a14:m>
                <a:endParaRPr lang="en-US" altLang="zh-CN"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rPr>
                        <m:t>𝜞</m:t>
                      </m:r>
                      <m:r>
                        <m:rPr>
                          <m:aln/>
                        </m:rPr>
                        <a:rPr lang="en-US" altLang="zh-CN">
                          <a:latin typeface="Cambria Math" panose="02040503050406030204" pitchFamily="18" charset="0"/>
                        </a:rPr>
                        <m:t>=</m:t>
                      </m:r>
                      <m:r>
                        <a:rPr lang="en-US" altLang="zh-CN" b="1" i="1">
                          <a:latin typeface="Cambria Math" panose="02040503050406030204" pitchFamily="18" charset="0"/>
                        </a:rPr>
                        <m:t>𝑬</m:t>
                      </m:r>
                      <m:r>
                        <a:rPr lang="en-US" altLang="zh-CN" b="1" i="1">
                          <a:latin typeface="Cambria Math" panose="02040503050406030204" pitchFamily="18" charset="0"/>
                        </a:rPr>
                        <m:t>𝜸</m:t>
                      </m:r>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a:rPr lang="en-US" altLang="zh-CN" i="1">
                              <a:latin typeface="Cambria Math" panose="02040503050406030204" pitchFamily="18" charset="0"/>
                            </a:rPr>
                            <m:t>−</m:t>
                          </m:r>
                          <m:r>
                            <a:rPr lang="en-US" altLang="zh-CN">
                              <a:latin typeface="Cambria Math" panose="02040503050406030204" pitchFamily="18" charset="0"/>
                            </a:rPr>
                            <m:t>1</m:t>
                          </m:r>
                        </m:sup>
                      </m:sSup>
                      <m:r>
                        <a:rPr lang="en-US" altLang="zh-CN" i="1" smtClean="0">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r>
                        <m:rPr>
                          <m:aln/>
                        </m:rPr>
                        <a:rPr lang="en-US" altLang="zh-CN">
                          <a:latin typeface="Cambria Math" panose="02040503050406030204" pitchFamily="18" charset="0"/>
                        </a:rPr>
                        <m:t>=</m:t>
                      </m:r>
                      <m:sSup>
                        <m:sSupPr>
                          <m:ctrlPr>
                            <a:rPr lang="zh-CN" altLang="zh-CN" i="1">
                              <a:latin typeface="Cambria Math" panose="02040503050406030204" pitchFamily="18" charset="0"/>
                            </a:rPr>
                          </m:ctrlPr>
                        </m:sSupPr>
                        <m:e>
                          <m:d>
                            <m:dPr>
                              <m:ctrlPr>
                                <a:rPr lang="zh-CN" altLang="zh-CN" i="1">
                                  <a:latin typeface="Cambria Math" panose="02040503050406030204" pitchFamily="18" charset="0"/>
                                </a:rPr>
                              </m:ctrlPr>
                            </m:dPr>
                            <m:e>
                              <m:func>
                                <m:funcPr>
                                  <m:ctrlPr>
                                    <a:rPr lang="zh-CN" altLang="zh-CN" i="1">
                                      <a:latin typeface="Cambria Math" panose="02040503050406030204" pitchFamily="18" charset="0"/>
                                    </a:rPr>
                                  </m:ctrlPr>
                                </m:funcPr>
                                <m:fName>
                                  <m:r>
                                    <m:rPr>
                                      <m:sty m:val="p"/>
                                    </m:rPr>
                                    <a:rPr lang="en-US" altLang="zh-CN">
                                      <a:latin typeface="Cambria Math" panose="02040503050406030204" pitchFamily="18" charset="0"/>
                                    </a:rPr>
                                    <m:t>sinh</m:t>
                                  </m:r>
                                </m:fName>
                                <m:e>
                                  <m:r>
                                    <a:rPr lang="en-US" altLang="zh-CN" b="1" i="1">
                                      <a:latin typeface="Cambria Math" panose="02040503050406030204" pitchFamily="18" charset="0"/>
                                    </a:rPr>
                                    <m:t>𝜞</m:t>
                                  </m:r>
                                  <m:r>
                                    <a:rPr lang="en-US" altLang="zh-CN" i="1">
                                      <a:latin typeface="Cambria Math" panose="02040503050406030204" pitchFamily="18" charset="0"/>
                                    </a:rPr>
                                    <m:t>𝑙</m:t>
                                  </m:r>
                                </m:e>
                              </m:func>
                            </m:e>
                          </m:d>
                        </m:e>
                        <m:sup>
                          <m:r>
                            <a:rPr lang="en-US" altLang="zh-CN" i="1">
                              <a:latin typeface="Cambria Math" panose="02040503050406030204" pitchFamily="18" charset="0"/>
                            </a:rPr>
                            <m:t>−</m:t>
                          </m:r>
                          <m:r>
                            <a:rPr lang="en-US" altLang="zh-CN">
                              <a:latin typeface="Cambria Math" panose="02040503050406030204" pitchFamily="18" charset="0"/>
                            </a:rPr>
                            <m:t>1</m:t>
                          </m:r>
                        </m:sup>
                      </m:sSup>
                      <m:r>
                        <a:rPr lang="en-US" altLang="zh-CN" b="1" i="1" smtClean="0">
                          <a:latin typeface="Cambria Math" panose="02040503050406030204" pitchFamily="18" charset="0"/>
                        </a:rPr>
                        <m:t>𝑩</m:t>
                      </m:r>
                    </m:oMath>
                  </m:oMathPara>
                </a14:m>
                <a:endParaRPr lang="en-US" altLang="zh-CN"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𝑹</m:t>
                          </m:r>
                        </m:e>
                      </m:acc>
                      <m:r>
                        <m:rPr>
                          <m:aln/>
                        </m:rPr>
                        <a:rPr lang="en-US" altLang="zh-CN">
                          <a:latin typeface="Cambria Math" panose="02040503050406030204" pitchFamily="18" charset="0"/>
                        </a:rPr>
                        <m:t>=</m:t>
                      </m:r>
                      <m:r>
                        <a:rPr lang="en-US" altLang="zh-CN" i="1">
                          <a:latin typeface="Cambria Math" panose="02040503050406030204" pitchFamily="18" charset="0"/>
                        </a:rPr>
                        <m:t>ℜ</m:t>
                      </m:r>
                      <m:d>
                        <m:dPr>
                          <m:ctrlPr>
                            <a:rPr lang="zh-CN" altLang="zh-CN" i="1">
                              <a:latin typeface="Cambria Math" panose="02040503050406030204" pitchFamily="18" charset="0"/>
                            </a:rPr>
                          </m:ctrlPr>
                        </m:dPr>
                        <m:e>
                          <m:r>
                            <a:rPr lang="en-US" altLang="zh-CN" b="1" i="1">
                              <a:latin typeface="Cambria Math" panose="02040503050406030204" pitchFamily="18" charset="0"/>
                            </a:rPr>
                            <m:t>𝜞</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e>
                      </m:d>
                      <m:r>
                        <a:rPr lang="en-US" altLang="zh-CN">
                          <a:latin typeface="Cambria Math" panose="02040503050406030204" pitchFamily="18" charset="0"/>
                        </a:rPr>
                        <m:t>,</m:t>
                      </m:r>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𝑳</m:t>
                          </m:r>
                        </m:e>
                      </m:acc>
                      <m:r>
                        <m:rPr>
                          <m:aln/>
                        </m:rPr>
                        <a:rPr lang="en-US" altLang="zh-CN">
                          <a:latin typeface="Cambria Math" panose="02040503050406030204" pitchFamily="18" charset="0"/>
                        </a:rPr>
                        <m:t>=</m:t>
                      </m:r>
                      <m:f>
                        <m:fPr>
                          <m:type m:val="lin"/>
                          <m:ctrlPr>
                            <a:rPr lang="zh-CN" altLang="zh-CN" i="1">
                              <a:latin typeface="Cambria Math" panose="02040503050406030204" pitchFamily="18" charset="0"/>
                            </a:rPr>
                          </m:ctrlPr>
                        </m:fPr>
                        <m:num>
                          <m:r>
                            <a:rPr lang="en-US" altLang="zh-CN" i="1">
                              <a:latin typeface="Cambria Math" panose="02040503050406030204" pitchFamily="18" charset="0"/>
                            </a:rPr>
                            <m:t>ℑ</m:t>
                          </m:r>
                          <m:d>
                            <m:dPr>
                              <m:ctrlPr>
                                <a:rPr lang="zh-CN" altLang="zh-CN" i="1">
                                  <a:latin typeface="Cambria Math" panose="02040503050406030204" pitchFamily="18" charset="0"/>
                                </a:rPr>
                              </m:ctrlPr>
                            </m:dPr>
                            <m:e>
                              <m:r>
                                <a:rPr lang="en-US" altLang="zh-CN" b="1" i="1">
                                  <a:latin typeface="Cambria Math" panose="02040503050406030204" pitchFamily="18" charset="0"/>
                                </a:rPr>
                                <m:t>𝜞</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e>
                          </m:d>
                        </m:num>
                        <m:den>
                          <m:r>
                            <a:rPr lang="en-US" altLang="zh-CN" i="1">
                              <a:latin typeface="Cambria Math" panose="02040503050406030204" pitchFamily="18" charset="0"/>
                            </a:rPr>
                            <m:t>𝜔</m:t>
                          </m:r>
                        </m:den>
                      </m:f>
                      <m:r>
                        <a:rPr lang="en-US" altLang="zh-CN">
                          <a:latin typeface="Cambria Math" panose="02040503050406030204" pitchFamily="18" charset="0"/>
                        </a:rPr>
                        <m:t>,</m:t>
                      </m:r>
                    </m:oMath>
                    <m:oMath xmlns:m="http://schemas.openxmlformats.org/officeDocument/2006/math">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𝑮</m:t>
                          </m:r>
                        </m:e>
                      </m:acc>
                      <m:r>
                        <m:rPr>
                          <m:aln/>
                        </m:rPr>
                        <a:rPr lang="en-US" altLang="zh-CN">
                          <a:latin typeface="Cambria Math" panose="02040503050406030204" pitchFamily="18" charset="0"/>
                        </a:rPr>
                        <m:t>=</m:t>
                      </m:r>
                      <m:r>
                        <a:rPr lang="en-US" altLang="zh-CN" i="1">
                          <a:latin typeface="Cambria Math" panose="02040503050406030204" pitchFamily="18" charset="0"/>
                        </a:rPr>
                        <m:t>ℜ</m:t>
                      </m:r>
                      <m:d>
                        <m:dPr>
                          <m:ctrlPr>
                            <a:rPr lang="zh-CN" altLang="zh-CN" i="1">
                              <a:latin typeface="Cambria Math" panose="02040503050406030204" pitchFamily="18" charset="0"/>
                            </a:rPr>
                          </m:ctrlPr>
                        </m:dPr>
                        <m:e>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up>
                              <m:r>
                                <a:rPr lang="en-US" altLang="zh-CN" i="1">
                                  <a:latin typeface="Cambria Math" panose="02040503050406030204" pitchFamily="18" charset="0"/>
                                </a:rPr>
                                <m:t>−</m:t>
                              </m:r>
                              <m:r>
                                <a:rPr lang="en-US" altLang="zh-CN">
                                  <a:latin typeface="Cambria Math" panose="02040503050406030204" pitchFamily="18" charset="0"/>
                                </a:rPr>
                                <m:t>1</m:t>
                              </m:r>
                            </m:sup>
                          </m:sSubSup>
                          <m:r>
                            <a:rPr lang="en-US" altLang="zh-CN" b="1" i="1">
                              <a:latin typeface="Cambria Math" panose="02040503050406030204" pitchFamily="18" charset="0"/>
                            </a:rPr>
                            <m:t>𝜞</m:t>
                          </m:r>
                        </m:e>
                      </m:d>
                      <m:r>
                        <a:rPr lang="en-US" altLang="zh-CN">
                          <a:latin typeface="Cambria Math" panose="02040503050406030204" pitchFamily="18" charset="0"/>
                        </a:rPr>
                        <m:t>,</m:t>
                      </m:r>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𝑪</m:t>
                          </m:r>
                        </m:e>
                      </m:acc>
                      <m:r>
                        <m:rPr>
                          <m:aln/>
                        </m:rPr>
                        <a:rPr lang="en-US" altLang="zh-CN">
                          <a:latin typeface="Cambria Math" panose="02040503050406030204" pitchFamily="18" charset="0"/>
                        </a:rPr>
                        <m:t>=</m:t>
                      </m:r>
                      <m:f>
                        <m:fPr>
                          <m:type m:val="lin"/>
                          <m:ctrlPr>
                            <a:rPr lang="zh-CN" altLang="zh-CN" i="1">
                              <a:latin typeface="Cambria Math" panose="02040503050406030204" pitchFamily="18" charset="0"/>
                            </a:rPr>
                          </m:ctrlPr>
                        </m:fPr>
                        <m:num>
                          <m:r>
                            <a:rPr lang="en-US" altLang="zh-CN" i="1">
                              <a:latin typeface="Cambria Math" panose="02040503050406030204" pitchFamily="18" charset="0"/>
                            </a:rPr>
                            <m:t>ℑ</m:t>
                          </m:r>
                          <m:d>
                            <m:dPr>
                              <m:ctrlPr>
                                <a:rPr lang="zh-CN" altLang="zh-CN" i="1">
                                  <a:latin typeface="Cambria Math" panose="02040503050406030204" pitchFamily="18" charset="0"/>
                                </a:rPr>
                              </m:ctrlPr>
                            </m:dPr>
                            <m:e>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up>
                                  <m:r>
                                    <a:rPr lang="en-US" altLang="zh-CN" i="1">
                                      <a:latin typeface="Cambria Math" panose="02040503050406030204" pitchFamily="18" charset="0"/>
                                    </a:rPr>
                                    <m:t>−</m:t>
                                  </m:r>
                                  <m:r>
                                    <a:rPr lang="en-US" altLang="zh-CN">
                                      <a:latin typeface="Cambria Math" panose="02040503050406030204" pitchFamily="18" charset="0"/>
                                    </a:rPr>
                                    <m:t>1</m:t>
                                  </m:r>
                                </m:sup>
                              </m:sSubSup>
                              <m:r>
                                <a:rPr lang="en-US" altLang="zh-CN" b="1" i="1">
                                  <a:latin typeface="Cambria Math" panose="02040503050406030204" pitchFamily="18" charset="0"/>
                                </a:rPr>
                                <m:t>𝜞</m:t>
                              </m:r>
                            </m:e>
                          </m:d>
                        </m:num>
                        <m:den>
                          <m:r>
                            <a:rPr lang="en-US" altLang="zh-CN" i="1">
                              <a:latin typeface="Cambria Math" panose="02040503050406030204" pitchFamily="18" charset="0"/>
                            </a:rPr>
                            <m:t>𝜔</m:t>
                          </m:r>
                        </m:den>
                      </m:f>
                    </m:oMath>
                  </m:oMathPara>
                </a14:m>
                <a:endParaRPr lang="zh-CN" altLang="en-US" dirty="0"/>
              </a:p>
            </p:txBody>
          </p:sp>
        </mc:Choice>
        <mc:Fallback xmlns="">
          <p:sp>
            <p:nvSpPr>
              <p:cNvPr id="6" name="内容占位符 2">
                <a:extLst>
                  <a:ext uri="{FF2B5EF4-FFF2-40B4-BE49-F238E27FC236}">
                    <a16:creationId xmlns:a16="http://schemas.microsoft.com/office/drawing/2014/main" id="{BE96B2DD-1340-4A54-B1A7-0EFE2FA37F74}"/>
                  </a:ext>
                </a:extLst>
              </p:cNvPr>
              <p:cNvSpPr txBox="1">
                <a:spLocks noRot="1" noChangeAspect="1" noMove="1" noResize="1" noEditPoints="1" noAdjustHandles="1" noChangeArrowheads="1" noChangeShapeType="1" noTextEdit="1"/>
              </p:cNvSpPr>
              <p:nvPr/>
            </p:nvSpPr>
            <p:spPr>
              <a:xfrm>
                <a:off x="4786313" y="1717675"/>
                <a:ext cx="4032250" cy="4826248"/>
              </a:xfrm>
              <a:prstGeom prst="rect">
                <a:avLst/>
              </a:prstGeom>
              <a:blipFill>
                <a:blip r:embed="rId9"/>
                <a:stretch>
                  <a:fillRect l="-1208" t="-759" r="-1662" b="-9987"/>
                </a:stretch>
              </a:blipFill>
            </p:spPr>
            <p:txBody>
              <a:bodyPr/>
              <a:lstStyle/>
              <a:p>
                <a:r>
                  <a:rPr lang="zh-CN" altLang="en-US">
                    <a:noFill/>
                  </a:rPr>
                  <a:t> </a:t>
                </a:r>
              </a:p>
            </p:txBody>
          </p:sp>
        </mc:Fallback>
      </mc:AlternateContent>
      <p:graphicFrame>
        <p:nvGraphicFramePr>
          <p:cNvPr id="7" name="对象 6">
            <a:extLst>
              <a:ext uri="{FF2B5EF4-FFF2-40B4-BE49-F238E27FC236}">
                <a16:creationId xmlns:a16="http://schemas.microsoft.com/office/drawing/2014/main" id="{9F6B8ECA-B296-4769-8EFC-129ECC8849ED}"/>
              </a:ext>
            </a:extLst>
          </p:cNvPr>
          <p:cNvGraphicFramePr>
            <a:graphicFrameLocks noChangeAspect="1"/>
          </p:cNvGraphicFramePr>
          <p:nvPr>
            <p:extLst>
              <p:ext uri="{D42A27DB-BD31-4B8C-83A1-F6EECF244321}">
                <p14:modId xmlns:p14="http://schemas.microsoft.com/office/powerpoint/2010/main" val="3442616630"/>
              </p:ext>
            </p:extLst>
          </p:nvPr>
        </p:nvGraphicFramePr>
        <p:xfrm>
          <a:off x="325437" y="2153678"/>
          <a:ext cx="4032250" cy="3173162"/>
        </p:xfrm>
        <a:graphic>
          <a:graphicData uri="http://schemas.openxmlformats.org/presentationml/2006/ole">
            <mc:AlternateContent xmlns:mc="http://schemas.openxmlformats.org/markup-compatibility/2006">
              <mc:Choice xmlns:v="urn:schemas-microsoft-com:vml" Requires="v">
                <p:oleObj spid="_x0000_s17728" name="Visio" r:id="rId10" imgW="3867337" imgH="3043317" progId="Visio.Drawing.15">
                  <p:embed/>
                </p:oleObj>
              </mc:Choice>
              <mc:Fallback>
                <p:oleObj name="Visio" r:id="rId10" imgW="3867337" imgH="3043317" progId="Visio.Drawing.15">
                  <p:embed/>
                  <p:pic>
                    <p:nvPicPr>
                      <p:cNvPr id="11" name="对象 10">
                        <a:extLst>
                          <a:ext uri="{FF2B5EF4-FFF2-40B4-BE49-F238E27FC236}">
                            <a16:creationId xmlns:a16="http://schemas.microsoft.com/office/drawing/2014/main" id="{D07B67EE-CFA8-4652-A53B-4B9C1197B56B}"/>
                          </a:ext>
                        </a:extLst>
                      </p:cNvPr>
                      <p:cNvPicPr>
                        <a:picLocks noChangeAspect="1" noChangeArrowheads="1"/>
                      </p:cNvPicPr>
                      <p:nvPr/>
                    </p:nvPicPr>
                    <p:blipFill>
                      <a:blip r:embed="rId11"/>
                      <a:srcRect/>
                      <a:stretch>
                        <a:fillRect/>
                      </a:stretch>
                    </p:blipFill>
                    <p:spPr bwMode="auto">
                      <a:xfrm>
                        <a:off x="325437" y="2153678"/>
                        <a:ext cx="4032250" cy="3173162"/>
                      </a:xfrm>
                      <a:prstGeom prst="rect">
                        <a:avLst/>
                      </a:prstGeom>
                      <a:noFill/>
                    </p:spPr>
                  </p:pic>
                </p:oleObj>
              </mc:Fallback>
            </mc:AlternateContent>
          </a:graphicData>
        </a:graphic>
      </p:graphicFrame>
      <p:pic>
        <p:nvPicPr>
          <p:cNvPr id="9" name="音频 8">
            <a:hlinkClick r:id="" action="ppaction://media"/>
            <a:extLst>
              <a:ext uri="{FF2B5EF4-FFF2-40B4-BE49-F238E27FC236}">
                <a16:creationId xmlns:a16="http://schemas.microsoft.com/office/drawing/2014/main" id="{BDB00EBB-F358-4ADD-8974-FCCA373CEC5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762999023"/>
      </p:ext>
    </p:extLst>
  </p:cSld>
  <p:clrMapOvr>
    <a:masterClrMapping/>
  </p:clrMapOvr>
  <p:transition spd="med" advTm="6417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500"/>
                                        <p:tgtEl>
                                          <p:spTgt spid="6">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500"/>
                                        <p:tgtEl>
                                          <p:spTgt spid="6">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fade">
                                      <p:cBhvr>
                                        <p:cTn id="36" dur="500"/>
                                        <p:tgtEl>
                                          <p:spTgt spid="6">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500"/>
                                        <p:tgtEl>
                                          <p:spTgt spid="6">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fade">
                                      <p:cBhvr>
                                        <p:cTn id="4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相位折叠现象</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13</a:t>
            </a:fld>
            <a:endParaRPr lang="en-US" altLang="zh-CN"/>
          </a:p>
        </p:txBody>
      </p:sp>
      <p:pic>
        <p:nvPicPr>
          <p:cNvPr id="9" name="图片 8">
            <a:extLst>
              <a:ext uri="{FF2B5EF4-FFF2-40B4-BE49-F238E27FC236}">
                <a16:creationId xmlns:a16="http://schemas.microsoft.com/office/drawing/2014/main" id="{EFFD3317-F923-49A1-B179-19034479BD06}"/>
              </a:ext>
            </a:extLst>
          </p:cNvPr>
          <p:cNvPicPr>
            <a:picLocks noChangeAspect="1"/>
          </p:cNvPicPr>
          <p:nvPr/>
        </p:nvPicPr>
        <p:blipFill>
          <a:blip r:embed="rId6"/>
          <a:stretch>
            <a:fillRect/>
          </a:stretch>
        </p:blipFill>
        <p:spPr>
          <a:xfrm>
            <a:off x="3332536" y="727417"/>
            <a:ext cx="5730229" cy="4301903"/>
          </a:xfrm>
          <a:prstGeom prst="rect">
            <a:avLst/>
          </a:prstGeom>
        </p:spPr>
      </p:pic>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464284" cy="4921498"/>
              </a:xfrm>
            </p:spPr>
            <p:txBody>
              <a:bodyPr/>
              <a:lstStyle/>
              <a:p>
                <a:r>
                  <a:rPr lang="zh-CN" altLang="en-US" dirty="0"/>
                  <a:t>按</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r>
                      <a:rPr lang="en-US" altLang="zh-CN">
                        <a:latin typeface="Cambria Math" panose="02040503050406030204" pitchFamily="18" charset="0"/>
                      </a:rPr>
                      <m:t>=</m:t>
                    </m:r>
                    <m:func>
                      <m:funcPr>
                        <m:ctrlPr>
                          <a:rPr lang="zh-CN" altLang="zh-CN" i="1">
                            <a:latin typeface="Cambria Math" panose="02040503050406030204" pitchFamily="18" charset="0"/>
                          </a:rPr>
                        </m:ctrlPr>
                      </m:funcPr>
                      <m:fName>
                        <m:r>
                          <m:rPr>
                            <m:sty m:val="p"/>
                          </m:rPr>
                          <a:rPr lang="en-US" altLang="zh-CN">
                            <a:latin typeface="Cambria Math" panose="02040503050406030204" pitchFamily="18" charset="0"/>
                          </a:rPr>
                          <m:t>cosh</m:t>
                        </m:r>
                      </m:fName>
                      <m:e>
                        <m:r>
                          <a:rPr lang="en-US" altLang="zh-CN">
                            <a:latin typeface="Cambria Math" panose="02040503050406030204" pitchFamily="18" charset="0"/>
                          </a:rPr>
                          <m:t>(</m:t>
                        </m:r>
                        <m:r>
                          <a:rPr lang="en-US" altLang="zh-CN" b="1" i="1">
                            <a:latin typeface="Cambria Math" panose="02040503050406030204" pitchFamily="18" charset="0"/>
                          </a:rPr>
                          <m:t>𝜸</m:t>
                        </m:r>
                        <m:r>
                          <a:rPr lang="en-US" altLang="zh-CN" i="1">
                            <a:latin typeface="Cambria Math" panose="02040503050406030204" pitchFamily="18" charset="0"/>
                          </a:rPr>
                          <m:t>𝑙</m:t>
                        </m:r>
                        <m:r>
                          <a:rPr lang="en-US" altLang="zh-CN">
                            <a:latin typeface="Cambria Math" panose="02040503050406030204" pitchFamily="18" charset="0"/>
                          </a:rPr>
                          <m:t>)</m:t>
                        </m:r>
                      </m:e>
                    </m:func>
                  </m:oMath>
                </a14:m>
                <a:r>
                  <a:rPr lang="zh-CN" altLang="en-US" dirty="0"/>
                  <a:t>求出的事实上是</a:t>
                </a:r>
                <a:r>
                  <a:rPr lang="zh-CN" altLang="en-US" b="1" u="sng" dirty="0"/>
                  <a:t>主值</a:t>
                </a:r>
                <a:r>
                  <a:rPr lang="zh-CN" altLang="en-US" dirty="0"/>
                  <a:t> </a:t>
                </a:r>
                <a:r>
                  <a:rPr lang="en-US" altLang="zh-CN" dirty="0"/>
                  <a:t>( </a:t>
                </a:r>
                <a:r>
                  <a:rPr lang="zh-CN" altLang="en-US" dirty="0"/>
                  <a:t>因为</a:t>
                </a:r>
                <a14:m>
                  <m:oMath xmlns:m="http://schemas.openxmlformats.org/officeDocument/2006/math">
                    <m:r>
                      <m:rPr>
                        <m:sty m:val="p"/>
                      </m:rPr>
                      <a:rPr lang="en-US" altLang="zh-CN" i="1" dirty="0" smtClean="0">
                        <a:latin typeface="Cambria Math" panose="02040503050406030204" pitchFamily="18" charset="0"/>
                      </a:rPr>
                      <m:t>cosh</m:t>
                    </m:r>
                  </m:oMath>
                </a14:m>
                <a:r>
                  <a:rPr lang="zh-CN" altLang="en-US" dirty="0"/>
                  <a:t>函数具有周期</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r>
                      <a:rPr lang="en-US" altLang="zh-CN" b="0" i="1" smtClean="0">
                        <a:latin typeface="Cambria Math" panose="02040503050406030204" pitchFamily="18" charset="0"/>
                      </a:rPr>
                      <m:t>𝑖</m:t>
                    </m:r>
                  </m:oMath>
                </a14:m>
                <a:r>
                  <a:rPr lang="en-US" altLang="zh-CN" dirty="0"/>
                  <a:t> )</a:t>
                </a:r>
              </a:p>
              <a:p>
                <a:pPr marL="0" indent="0">
                  <a:buNone/>
                </a:pPr>
                <a14:m>
                  <m:oMathPara xmlns:m="http://schemas.openxmlformats.org/officeDocument/2006/math">
                    <m:oMathParaPr>
                      <m:jc m:val="centerGroup"/>
                    </m:oMathParaPr>
                    <m:oMath xmlns:m="http://schemas.openxmlformats.org/officeDocument/2006/math">
                      <m:func>
                        <m:funcPr>
                          <m:ctrlPr>
                            <a:rPr lang="zh-CN" altLang="zh-CN" sz="1800" i="1">
                              <a:latin typeface="Cambria Math" panose="02040503050406030204" pitchFamily="18" charset="0"/>
                            </a:rPr>
                          </m:ctrlPr>
                        </m:funcPr>
                        <m:fName>
                          <m:r>
                            <m:rPr>
                              <m:sty m:val="p"/>
                            </m:rPr>
                            <a:rPr lang="en-US" altLang="zh-CN" sz="1800">
                              <a:latin typeface="Cambria Math" panose="02040503050406030204" pitchFamily="18" charset="0"/>
                            </a:rPr>
                            <m:t>PV</m:t>
                          </m:r>
                        </m:fName>
                        <m:e>
                          <m:d>
                            <m:dPr>
                              <m:ctrlPr>
                                <a:rPr lang="zh-CN" altLang="zh-CN" sz="1800" i="1">
                                  <a:latin typeface="Cambria Math" panose="02040503050406030204" pitchFamily="18" charset="0"/>
                                </a:rPr>
                              </m:ctrlPr>
                            </m:dPr>
                            <m:e>
                              <m:r>
                                <a:rPr lang="en-US" altLang="zh-CN" sz="1800" b="1" i="1">
                                  <a:latin typeface="Cambria Math" panose="02040503050406030204" pitchFamily="18" charset="0"/>
                                </a:rPr>
                                <m:t>𝜸</m:t>
                              </m:r>
                              <m:d>
                                <m:dPr>
                                  <m:ctrlPr>
                                    <a:rPr lang="zh-CN" altLang="zh-CN" sz="1800" i="1">
                                      <a:latin typeface="Cambria Math" panose="02040503050406030204" pitchFamily="18" charset="0"/>
                                    </a:rPr>
                                  </m:ctrlPr>
                                </m:dPr>
                                <m:e>
                                  <m:r>
                                    <a:rPr lang="en-US" altLang="zh-CN" sz="1800" i="1">
                                      <a:latin typeface="Cambria Math" panose="02040503050406030204" pitchFamily="18" charset="0"/>
                                    </a:rPr>
                                    <m:t>𝜔</m:t>
                                  </m:r>
                                </m:e>
                              </m:d>
                            </m:e>
                          </m:d>
                        </m:e>
                      </m:func>
                      <m:r>
                        <a:rPr lang="en-US" altLang="zh-CN" sz="1800">
                          <a:latin typeface="Cambria Math" panose="02040503050406030204" pitchFamily="18" charset="0"/>
                        </a:rPr>
                        <m:t>=</m:t>
                      </m:r>
                      <m:f>
                        <m:fPr>
                          <m:ctrlPr>
                            <a:rPr lang="zh-CN" altLang="zh-CN" sz="1800" i="1">
                              <a:latin typeface="Cambria Math" panose="02040503050406030204" pitchFamily="18" charset="0"/>
                            </a:rPr>
                          </m:ctrlPr>
                        </m:fPr>
                        <m:num>
                          <m:r>
                            <a:rPr lang="en-US" altLang="zh-CN" sz="1800">
                              <a:latin typeface="Cambria Math" panose="02040503050406030204" pitchFamily="18" charset="0"/>
                            </a:rPr>
                            <m:t>1</m:t>
                          </m:r>
                        </m:num>
                        <m:den>
                          <m:r>
                            <a:rPr lang="en-US" altLang="zh-CN" sz="1800" i="1">
                              <a:latin typeface="Cambria Math" panose="02040503050406030204" pitchFamily="18" charset="0"/>
                            </a:rPr>
                            <m:t>𝑙</m:t>
                          </m:r>
                        </m:den>
                      </m:f>
                      <m:func>
                        <m:funcPr>
                          <m:ctrlPr>
                            <a:rPr lang="zh-CN" altLang="zh-CN" sz="1800" i="1">
                              <a:latin typeface="Cambria Math" panose="02040503050406030204" pitchFamily="18" charset="0"/>
                            </a:rPr>
                          </m:ctrlPr>
                        </m:funcPr>
                        <m:fName>
                          <m:sSup>
                            <m:sSupPr>
                              <m:ctrlPr>
                                <a:rPr lang="zh-CN" altLang="zh-CN" sz="1800" i="1">
                                  <a:latin typeface="Cambria Math" panose="02040503050406030204" pitchFamily="18" charset="0"/>
                                </a:rPr>
                              </m:ctrlPr>
                            </m:sSupPr>
                            <m:e>
                              <m:r>
                                <m:rPr>
                                  <m:sty m:val="p"/>
                                </m:rPr>
                                <a:rPr lang="en-US" altLang="zh-CN" sz="1800">
                                  <a:latin typeface="Cambria Math" panose="02040503050406030204" pitchFamily="18" charset="0"/>
                                </a:rPr>
                                <m:t>cosh</m:t>
                              </m:r>
                            </m:e>
                            <m:sup>
                              <m:r>
                                <a:rPr lang="en-US" altLang="zh-CN" sz="1800" i="1">
                                  <a:latin typeface="Cambria Math" panose="02040503050406030204" pitchFamily="18" charset="0"/>
                                </a:rPr>
                                <m:t>−</m:t>
                              </m:r>
                              <m:r>
                                <a:rPr lang="en-US" altLang="zh-CN" sz="1800">
                                  <a:latin typeface="Cambria Math" panose="02040503050406030204" pitchFamily="18" charset="0"/>
                                </a:rPr>
                                <m:t>1</m:t>
                              </m:r>
                            </m:sup>
                          </m:sSup>
                        </m:fName>
                        <m:e>
                          <m:sSub>
                            <m:sSubPr>
                              <m:ctrlPr>
                                <a:rPr lang="zh-CN" altLang="zh-CN" sz="1800" i="1">
                                  <a:latin typeface="Cambria Math" panose="02040503050406030204" pitchFamily="18" charset="0"/>
                                </a:rPr>
                              </m:ctrlPr>
                            </m:sSubPr>
                            <m:e>
                              <m:r>
                                <a:rPr lang="en-US" altLang="zh-CN" sz="1800" b="1" i="1">
                                  <a:latin typeface="Cambria Math" panose="02040503050406030204" pitchFamily="18" charset="0"/>
                                </a:rPr>
                                <m:t>𝜦</m:t>
                              </m:r>
                            </m:e>
                            <m:sub>
                              <m:r>
                                <a:rPr lang="en-US" altLang="zh-CN" sz="1800" i="1">
                                  <a:latin typeface="Cambria Math" panose="02040503050406030204" pitchFamily="18" charset="0"/>
                                </a:rPr>
                                <m:t>𝐴</m:t>
                              </m:r>
                            </m:sub>
                          </m:sSub>
                          <m:d>
                            <m:dPr>
                              <m:ctrlPr>
                                <a:rPr lang="zh-CN" altLang="zh-CN" sz="1800" i="1">
                                  <a:latin typeface="Cambria Math" panose="02040503050406030204" pitchFamily="18" charset="0"/>
                                </a:rPr>
                              </m:ctrlPr>
                            </m:dPr>
                            <m:e>
                              <m:r>
                                <a:rPr lang="en-US" altLang="zh-CN" sz="1800" i="1">
                                  <a:latin typeface="Cambria Math" panose="02040503050406030204" pitchFamily="18" charset="0"/>
                                </a:rPr>
                                <m:t>𝜔</m:t>
                              </m:r>
                            </m:e>
                          </m:d>
                        </m:e>
                      </m:func>
                    </m:oMath>
                  </m:oMathPara>
                </a14:m>
                <a:endParaRPr lang="en-US" altLang="zh-CN" sz="1800" b="0" dirty="0"/>
              </a:p>
              <a:p>
                <a:r>
                  <a:rPr lang="zh-CN" altLang="en-US" b="0" dirty="0"/>
                  <a:t>相位</a:t>
                </a:r>
                <a14:m>
                  <m:oMath xmlns:m="http://schemas.openxmlformats.org/officeDocument/2006/math">
                    <m:r>
                      <a:rPr lang="zh-CN" altLang="en-US" i="1">
                        <a:latin typeface="Cambria Math" panose="02040503050406030204" pitchFamily="18" charset="0"/>
                      </a:rPr>
                      <m:t>常数</m:t>
                    </m:r>
                    <m:r>
                      <a:rPr lang="en-US" altLang="zh-CN" b="0" i="1" smtClean="0">
                        <a:latin typeface="Cambria Math" panose="02040503050406030204" pitchFamily="18" charset="0"/>
                      </a:rPr>
                      <m:t>𝛽</m:t>
                    </m:r>
                  </m:oMath>
                </a14:m>
                <a:r>
                  <a:rPr lang="zh-CN" altLang="en-US" dirty="0"/>
                  <a:t>应是连续单增的</a:t>
                </a:r>
                <a:endParaRPr lang="en-US" altLang="zh-CN" dirty="0"/>
              </a:p>
              <a:p>
                <a:r>
                  <a:rPr lang="zh-CN" altLang="en-US" dirty="0"/>
                  <a:t>每出现一个跳变点，就在</a:t>
                </a:r>
                <a14:m>
                  <m:oMath xmlns:m="http://schemas.openxmlformats.org/officeDocument/2006/math">
                    <m:r>
                      <a:rPr lang="en-US" altLang="zh-CN" b="0" i="1" smtClean="0">
                        <a:latin typeface="Cambria Math" panose="02040503050406030204" pitchFamily="18" charset="0"/>
                      </a:rPr>
                      <m:t>𝛽</m:t>
                    </m:r>
                    <m:r>
                      <a:rPr lang="en-US" altLang="zh-CN" b="0" i="1" smtClean="0">
                        <a:latin typeface="Cambria Math" panose="02040503050406030204" pitchFamily="18" charset="0"/>
                      </a:rPr>
                      <m:t>𝑙</m:t>
                    </m:r>
                  </m:oMath>
                </a14:m>
                <a:r>
                  <a:rPr lang="zh-CN" altLang="en-US" dirty="0"/>
                  <a:t>上加</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oMath>
                </a14:m>
                <a:endParaRPr lang="en-US" altLang="zh-CN" dirty="0"/>
              </a:p>
              <a:p>
                <a:r>
                  <a:rPr lang="zh-CN" altLang="en-US" dirty="0"/>
                  <a:t>在每个频率点</a:t>
                </a:r>
                <a14:m>
                  <m:oMath xmlns:m="http://schemas.openxmlformats.org/officeDocument/2006/math">
                    <m:r>
                      <a:rPr lang="en-US" altLang="zh-CN" b="0" i="1" smtClean="0">
                        <a:latin typeface="Cambria Math" panose="02040503050406030204" pitchFamily="18" charset="0"/>
                      </a:rPr>
                      <m:t>𝜔</m:t>
                    </m:r>
                  </m:oMath>
                </a14:m>
                <a:r>
                  <a:rPr lang="zh-CN" altLang="en-US" dirty="0"/>
                  <a:t>处，统计</a:t>
                </a:r>
                <a14:m>
                  <m:oMath xmlns:m="http://schemas.openxmlformats.org/officeDocument/2006/math">
                    <m:r>
                      <a:rPr lang="en-US" altLang="zh-CN" b="0" i="1" smtClean="0">
                        <a:latin typeface="Cambria Math" panose="02040503050406030204" pitchFamily="18" charset="0"/>
                      </a:rPr>
                      <m:t>𝛽</m:t>
                    </m:r>
                    <m:r>
                      <a:rPr lang="en-US" altLang="zh-CN" b="0" i="1" smtClean="0">
                        <a:latin typeface="Cambria Math" panose="02040503050406030204" pitchFamily="18" charset="0"/>
                      </a:rPr>
                      <m:t>𝑙</m:t>
                    </m:r>
                  </m:oMath>
                </a14:m>
                <a:r>
                  <a:rPr lang="zh-CN" altLang="en-US" dirty="0"/>
                  <a:t>前面的不连续点个数</a:t>
                </a:r>
                <a14:m>
                  <m:oMath xmlns:m="http://schemas.openxmlformats.org/officeDocument/2006/math">
                    <m:r>
                      <a:rPr lang="en-US" altLang="zh-CN" b="0" i="1" smtClean="0">
                        <a:latin typeface="Cambria Math" panose="02040503050406030204" pitchFamily="18" charset="0"/>
                      </a:rPr>
                      <m:t>𝑛</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𝜔</m:t>
                        </m:r>
                      </m:e>
                    </m:d>
                  </m:oMath>
                </a14:m>
                <a:r>
                  <a:rPr lang="zh-CN" altLang="en-US" dirty="0"/>
                  <a:t>，然后在原来的主值上加上</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r>
                      <a:rPr lang="en-US" altLang="zh-CN" b="0" i="1" smtClean="0">
                        <a:latin typeface="Cambria Math" panose="02040503050406030204" pitchFamily="18" charset="0"/>
                      </a:rPr>
                      <m:t>𝑛</m:t>
                    </m:r>
                    <m:r>
                      <a:rPr lang="en-US" altLang="zh-CN" b="0" i="1" smtClean="0">
                        <a:latin typeface="Cambria Math" panose="02040503050406030204" pitchFamily="18" charset="0"/>
                      </a:rPr>
                      <m:t>(</m:t>
                    </m:r>
                    <m:r>
                      <a:rPr lang="en-US" altLang="zh-CN" b="0" i="1" smtClean="0">
                        <a:latin typeface="Cambria Math" panose="02040503050406030204" pitchFamily="18" charset="0"/>
                      </a:rPr>
                      <m:t>𝜔</m:t>
                    </m:r>
                    <m:r>
                      <a:rPr lang="en-US" altLang="zh-CN" b="0" i="1" smtClean="0">
                        <a:latin typeface="Cambria Math" panose="02040503050406030204" pitchFamily="18" charset="0"/>
                      </a:rPr>
                      <m:t>)</m:t>
                    </m:r>
                  </m:oMath>
                </a14:m>
                <a:endParaRPr lang="en-US" altLang="zh-CN" dirty="0"/>
              </a:p>
              <a:p>
                <a:endParaRPr lang="zh-CN" altLang="en-US" dirty="0"/>
              </a:p>
            </p:txBody>
          </p:sp>
        </mc:Choice>
        <mc:Fallback xmlns="">
          <p:sp>
            <p:nvSpPr>
              <p:cNvPr id="7" name="内容占位符 6">
                <a:extLst>
                  <a:ext uri="{FF2B5EF4-FFF2-40B4-BE49-F238E27FC236}">
                    <a16:creationId xmlns:a16="http://schemas.microsoft.com/office/drawing/2014/main" id="{2B444E26-6D47-4B0D-B7B4-EDC0B5346578}"/>
                  </a:ext>
                </a:extLst>
              </p:cNvPr>
              <p:cNvSpPr>
                <a:spLocks noGrp="1" noRot="1" noChangeAspect="1" noMove="1" noResize="1" noEditPoints="1" noAdjustHandles="1" noChangeArrowheads="1" noChangeShapeType="1" noTextEdit="1"/>
              </p:cNvSpPr>
              <p:nvPr>
                <p:ph sz="quarter" idx="10"/>
              </p:nvPr>
            </p:nvSpPr>
            <p:spPr>
              <a:xfrm>
                <a:off x="494026" y="1685678"/>
                <a:ext cx="3464284" cy="4921498"/>
              </a:xfrm>
              <a:blipFill>
                <a:blip r:embed="rId7"/>
                <a:stretch>
                  <a:fillRect l="-1937" t="-124" r="-91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B89F81D-594C-4023-B154-87041FC774CF}"/>
                  </a:ext>
                </a:extLst>
              </p:cNvPr>
              <p:cNvSpPr txBox="1"/>
              <p:nvPr/>
            </p:nvSpPr>
            <p:spPr>
              <a:xfrm>
                <a:off x="4651780" y="5090651"/>
                <a:ext cx="3932960" cy="1200329"/>
              </a:xfrm>
              <a:prstGeom prst="rect">
                <a:avLst/>
              </a:prstGeom>
              <a:noFill/>
            </p:spPr>
            <p:txBody>
              <a:bodyPr vert="horz" wrap="square" rtlCol="0">
                <a:spAutoFit/>
              </a:bodyPr>
              <a:lstStyle/>
              <a:p>
                <a:pPr algn="ctr"/>
                <a:r>
                  <a:rPr lang="zh-CN" altLang="en-US" b="1" dirty="0"/>
                  <a:t>相位折叠实例：双导体传输线</a:t>
                </a:r>
                <a:endParaRPr lang="en-US" altLang="zh-CN" b="1" dirty="0"/>
              </a:p>
              <a:p>
                <a:r>
                  <a:rPr lang="zh-CN" altLang="en-US" dirty="0"/>
                  <a:t>横坐标：频率 </a:t>
                </a:r>
                <a:r>
                  <a:rPr lang="en-US" altLang="zh-CN" dirty="0"/>
                  <a:t>( Hz )</a:t>
                </a:r>
                <a:r>
                  <a:rPr lang="zh-CN" altLang="en-US" dirty="0"/>
                  <a:t>；</a:t>
                </a:r>
                <a:endParaRPr lang="en-US" altLang="zh-CN" dirty="0"/>
              </a:p>
              <a:p>
                <a:r>
                  <a:rPr lang="zh-CN" altLang="en-US" dirty="0"/>
                  <a:t>左纵坐标：衰减常数</a:t>
                </a:r>
                <a14:m>
                  <m:oMath xmlns:m="http://schemas.openxmlformats.org/officeDocument/2006/math">
                    <m:r>
                      <a:rPr lang="en-US" altLang="zh-CN" b="0" i="1" smtClean="0">
                        <a:latin typeface="Cambria Math" panose="02040503050406030204" pitchFamily="18" charset="0"/>
                      </a:rPr>
                      <m:t>𝛼</m:t>
                    </m:r>
                  </m:oMath>
                </a14:m>
                <a:r>
                  <a:rPr lang="zh-CN" altLang="en-US" dirty="0"/>
                  <a:t> </a:t>
                </a:r>
                <a:r>
                  <a:rPr lang="en-US" altLang="zh-CN" dirty="0"/>
                  <a:t>( Np/m )</a:t>
                </a:r>
              </a:p>
              <a:p>
                <a:r>
                  <a:rPr lang="zh-CN" altLang="en-US" dirty="0"/>
                  <a:t>右纵坐标：相位常数</a:t>
                </a:r>
                <a14:m>
                  <m:oMath xmlns:m="http://schemas.openxmlformats.org/officeDocument/2006/math">
                    <m:r>
                      <a:rPr lang="en-US" altLang="zh-CN" b="0" i="1" smtClean="0">
                        <a:latin typeface="Cambria Math" panose="02040503050406030204" pitchFamily="18" charset="0"/>
                      </a:rPr>
                      <m:t>𝛽</m:t>
                    </m:r>
                    <m:r>
                      <a:rPr lang="en-US" altLang="zh-CN" b="0" i="1" smtClean="0">
                        <a:latin typeface="Cambria Math" panose="02040503050406030204" pitchFamily="18" charset="0"/>
                      </a:rPr>
                      <m:t>𝑙</m:t>
                    </m:r>
                  </m:oMath>
                </a14:m>
                <a:r>
                  <a:rPr lang="zh-CN" altLang="en-US" dirty="0"/>
                  <a:t> </a:t>
                </a:r>
                <a:r>
                  <a:rPr lang="en-US" altLang="zh-CN" dirty="0"/>
                  <a:t>( rad )</a:t>
                </a:r>
                <a:endParaRPr lang="zh-CN" altLang="en-US" dirty="0"/>
              </a:p>
            </p:txBody>
          </p:sp>
        </mc:Choice>
        <mc:Fallback xmlns="">
          <p:sp>
            <p:nvSpPr>
              <p:cNvPr id="10" name="文本框 9">
                <a:extLst>
                  <a:ext uri="{FF2B5EF4-FFF2-40B4-BE49-F238E27FC236}">
                    <a16:creationId xmlns:a16="http://schemas.microsoft.com/office/drawing/2014/main" id="{AB89F81D-594C-4023-B154-87041FC774CF}"/>
                  </a:ext>
                </a:extLst>
              </p:cNvPr>
              <p:cNvSpPr txBox="1">
                <a:spLocks noRot="1" noChangeAspect="1" noMove="1" noResize="1" noEditPoints="1" noAdjustHandles="1" noChangeArrowheads="1" noChangeShapeType="1" noTextEdit="1"/>
              </p:cNvSpPr>
              <p:nvPr/>
            </p:nvSpPr>
            <p:spPr>
              <a:xfrm>
                <a:off x="4651780" y="5090651"/>
                <a:ext cx="3932960" cy="1200329"/>
              </a:xfrm>
              <a:prstGeom prst="rect">
                <a:avLst/>
              </a:prstGeom>
              <a:blipFill>
                <a:blip r:embed="rId8"/>
                <a:stretch>
                  <a:fillRect l="-1240" t="-2538" b="-7107"/>
                </a:stretch>
              </a:blipFill>
            </p:spPr>
            <p:txBody>
              <a:bodyPr/>
              <a:lstStyle/>
              <a:p>
                <a:r>
                  <a:rPr lang="zh-CN" altLang="en-US">
                    <a:noFill/>
                  </a:rPr>
                  <a:t> </a:t>
                </a:r>
              </a:p>
            </p:txBody>
          </p:sp>
        </mc:Fallback>
      </mc:AlternateContent>
      <p:pic>
        <p:nvPicPr>
          <p:cNvPr id="6" name="音频 5">
            <a:hlinkClick r:id="" action="ppaction://media"/>
            <a:extLst>
              <a:ext uri="{FF2B5EF4-FFF2-40B4-BE49-F238E27FC236}">
                <a16:creationId xmlns:a16="http://schemas.microsoft.com/office/drawing/2014/main" id="{11EDC13E-54F2-43CC-B0F0-2892767BEF3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637642388"/>
      </p:ext>
    </p:extLst>
  </p:cSld>
  <p:clrMapOvr>
    <a:masterClrMapping/>
  </p:clrMapOvr>
  <p:transition spd="med" advTm="5924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基于不连续点计数的相位解折叠算法</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14</a:t>
            </a:fld>
            <a:endParaRPr lang="en-US" altLang="zh-CN"/>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464284" cy="4921498"/>
              </a:xfrm>
            </p:spPr>
            <p:txBody>
              <a:bodyPr/>
              <a:lstStyle/>
              <a:p>
                <a:r>
                  <a:rPr lang="zh-CN" altLang="en-US" dirty="0"/>
                  <a:t>按</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r>
                      <a:rPr lang="en-US" altLang="zh-CN">
                        <a:latin typeface="Cambria Math" panose="02040503050406030204" pitchFamily="18" charset="0"/>
                      </a:rPr>
                      <m:t>=</m:t>
                    </m:r>
                    <m:func>
                      <m:funcPr>
                        <m:ctrlPr>
                          <a:rPr lang="zh-CN" altLang="zh-CN" i="1">
                            <a:latin typeface="Cambria Math" panose="02040503050406030204" pitchFamily="18" charset="0"/>
                          </a:rPr>
                        </m:ctrlPr>
                      </m:funcPr>
                      <m:fName>
                        <m:r>
                          <m:rPr>
                            <m:sty m:val="p"/>
                          </m:rPr>
                          <a:rPr lang="en-US" altLang="zh-CN">
                            <a:latin typeface="Cambria Math" panose="02040503050406030204" pitchFamily="18" charset="0"/>
                          </a:rPr>
                          <m:t>cosh</m:t>
                        </m:r>
                      </m:fName>
                      <m:e>
                        <m:r>
                          <a:rPr lang="en-US" altLang="zh-CN">
                            <a:latin typeface="Cambria Math" panose="02040503050406030204" pitchFamily="18" charset="0"/>
                          </a:rPr>
                          <m:t>(</m:t>
                        </m:r>
                        <m:r>
                          <a:rPr lang="en-US" altLang="zh-CN" b="1" i="1">
                            <a:latin typeface="Cambria Math" panose="02040503050406030204" pitchFamily="18" charset="0"/>
                          </a:rPr>
                          <m:t>𝜸</m:t>
                        </m:r>
                        <m:r>
                          <a:rPr lang="en-US" altLang="zh-CN" i="1">
                            <a:latin typeface="Cambria Math" panose="02040503050406030204" pitchFamily="18" charset="0"/>
                          </a:rPr>
                          <m:t>𝑙</m:t>
                        </m:r>
                        <m:r>
                          <a:rPr lang="en-US" altLang="zh-CN">
                            <a:latin typeface="Cambria Math" panose="02040503050406030204" pitchFamily="18" charset="0"/>
                          </a:rPr>
                          <m:t>)</m:t>
                        </m:r>
                      </m:e>
                    </m:func>
                  </m:oMath>
                </a14:m>
                <a:r>
                  <a:rPr lang="zh-CN" altLang="en-US" dirty="0"/>
                  <a:t>求出的事实上是</a:t>
                </a:r>
                <a:r>
                  <a:rPr lang="zh-CN" altLang="en-US" b="1" dirty="0"/>
                  <a:t>主值</a:t>
                </a:r>
                <a:r>
                  <a:rPr lang="zh-CN" altLang="en-US" dirty="0"/>
                  <a:t> </a:t>
                </a:r>
                <a:r>
                  <a:rPr lang="en-US" altLang="zh-CN" dirty="0"/>
                  <a:t>( </a:t>
                </a:r>
                <a:r>
                  <a:rPr lang="zh-CN" altLang="en-US" dirty="0"/>
                  <a:t>因为</a:t>
                </a:r>
                <a14:m>
                  <m:oMath xmlns:m="http://schemas.openxmlformats.org/officeDocument/2006/math">
                    <m:r>
                      <m:rPr>
                        <m:sty m:val="p"/>
                      </m:rPr>
                      <a:rPr lang="en-US" altLang="zh-CN" i="1" dirty="0" smtClean="0">
                        <a:latin typeface="Cambria Math" panose="02040503050406030204" pitchFamily="18" charset="0"/>
                      </a:rPr>
                      <m:t>cosh</m:t>
                    </m:r>
                  </m:oMath>
                </a14:m>
                <a:r>
                  <a:rPr lang="zh-CN" altLang="en-US" dirty="0"/>
                  <a:t>函数具有周期</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r>
                      <a:rPr lang="en-US" altLang="zh-CN" b="0" i="1" smtClean="0">
                        <a:latin typeface="Cambria Math" panose="02040503050406030204" pitchFamily="18" charset="0"/>
                      </a:rPr>
                      <m:t>𝑖</m:t>
                    </m:r>
                  </m:oMath>
                </a14:m>
                <a:r>
                  <a:rPr lang="en-US" altLang="zh-CN" dirty="0"/>
                  <a:t> )</a:t>
                </a:r>
              </a:p>
              <a:p>
                <a:pPr marL="0" indent="0">
                  <a:buNone/>
                </a:pPr>
                <a14:m>
                  <m:oMathPara xmlns:m="http://schemas.openxmlformats.org/officeDocument/2006/math">
                    <m:oMathParaPr>
                      <m:jc m:val="centerGroup"/>
                    </m:oMathParaPr>
                    <m:oMath xmlns:m="http://schemas.openxmlformats.org/officeDocument/2006/math">
                      <m:func>
                        <m:funcPr>
                          <m:ctrlPr>
                            <a:rPr lang="zh-CN" altLang="zh-CN" sz="1800" i="1">
                              <a:latin typeface="Cambria Math" panose="02040503050406030204" pitchFamily="18" charset="0"/>
                            </a:rPr>
                          </m:ctrlPr>
                        </m:funcPr>
                        <m:fName>
                          <m:r>
                            <m:rPr>
                              <m:sty m:val="p"/>
                            </m:rPr>
                            <a:rPr lang="en-US" altLang="zh-CN" sz="1800">
                              <a:latin typeface="Cambria Math" panose="02040503050406030204" pitchFamily="18" charset="0"/>
                            </a:rPr>
                            <m:t>PV</m:t>
                          </m:r>
                        </m:fName>
                        <m:e>
                          <m:d>
                            <m:dPr>
                              <m:ctrlPr>
                                <a:rPr lang="zh-CN" altLang="zh-CN" sz="1800" i="1">
                                  <a:latin typeface="Cambria Math" panose="02040503050406030204" pitchFamily="18" charset="0"/>
                                </a:rPr>
                              </m:ctrlPr>
                            </m:dPr>
                            <m:e>
                              <m:r>
                                <a:rPr lang="en-US" altLang="zh-CN" sz="1800" b="1" i="1">
                                  <a:latin typeface="Cambria Math" panose="02040503050406030204" pitchFamily="18" charset="0"/>
                                </a:rPr>
                                <m:t>𝜸</m:t>
                              </m:r>
                              <m:d>
                                <m:dPr>
                                  <m:ctrlPr>
                                    <a:rPr lang="zh-CN" altLang="zh-CN" sz="1800" i="1">
                                      <a:latin typeface="Cambria Math" panose="02040503050406030204" pitchFamily="18" charset="0"/>
                                    </a:rPr>
                                  </m:ctrlPr>
                                </m:dPr>
                                <m:e>
                                  <m:r>
                                    <a:rPr lang="en-US" altLang="zh-CN" sz="1800" i="1">
                                      <a:latin typeface="Cambria Math" panose="02040503050406030204" pitchFamily="18" charset="0"/>
                                    </a:rPr>
                                    <m:t>𝜔</m:t>
                                  </m:r>
                                </m:e>
                              </m:d>
                            </m:e>
                          </m:d>
                        </m:e>
                      </m:func>
                      <m:r>
                        <a:rPr lang="en-US" altLang="zh-CN" sz="1800">
                          <a:latin typeface="Cambria Math" panose="02040503050406030204" pitchFamily="18" charset="0"/>
                        </a:rPr>
                        <m:t>=</m:t>
                      </m:r>
                      <m:f>
                        <m:fPr>
                          <m:ctrlPr>
                            <a:rPr lang="zh-CN" altLang="zh-CN" sz="1800" i="1">
                              <a:latin typeface="Cambria Math" panose="02040503050406030204" pitchFamily="18" charset="0"/>
                            </a:rPr>
                          </m:ctrlPr>
                        </m:fPr>
                        <m:num>
                          <m:r>
                            <a:rPr lang="en-US" altLang="zh-CN" sz="1800">
                              <a:latin typeface="Cambria Math" panose="02040503050406030204" pitchFamily="18" charset="0"/>
                            </a:rPr>
                            <m:t>1</m:t>
                          </m:r>
                        </m:num>
                        <m:den>
                          <m:r>
                            <a:rPr lang="en-US" altLang="zh-CN" sz="1800" i="1">
                              <a:latin typeface="Cambria Math" panose="02040503050406030204" pitchFamily="18" charset="0"/>
                            </a:rPr>
                            <m:t>𝑙</m:t>
                          </m:r>
                        </m:den>
                      </m:f>
                      <m:func>
                        <m:funcPr>
                          <m:ctrlPr>
                            <a:rPr lang="zh-CN" altLang="zh-CN" sz="1800" i="1">
                              <a:latin typeface="Cambria Math" panose="02040503050406030204" pitchFamily="18" charset="0"/>
                            </a:rPr>
                          </m:ctrlPr>
                        </m:funcPr>
                        <m:fName>
                          <m:sSup>
                            <m:sSupPr>
                              <m:ctrlPr>
                                <a:rPr lang="zh-CN" altLang="zh-CN" sz="1800" i="1">
                                  <a:latin typeface="Cambria Math" panose="02040503050406030204" pitchFamily="18" charset="0"/>
                                </a:rPr>
                              </m:ctrlPr>
                            </m:sSupPr>
                            <m:e>
                              <m:r>
                                <m:rPr>
                                  <m:sty m:val="p"/>
                                </m:rPr>
                                <a:rPr lang="en-US" altLang="zh-CN" sz="1800">
                                  <a:latin typeface="Cambria Math" panose="02040503050406030204" pitchFamily="18" charset="0"/>
                                </a:rPr>
                                <m:t>cosh</m:t>
                              </m:r>
                            </m:e>
                            <m:sup>
                              <m:r>
                                <a:rPr lang="en-US" altLang="zh-CN" sz="1800" i="1">
                                  <a:latin typeface="Cambria Math" panose="02040503050406030204" pitchFamily="18" charset="0"/>
                                </a:rPr>
                                <m:t>−</m:t>
                              </m:r>
                              <m:r>
                                <a:rPr lang="en-US" altLang="zh-CN" sz="1800">
                                  <a:latin typeface="Cambria Math" panose="02040503050406030204" pitchFamily="18" charset="0"/>
                                </a:rPr>
                                <m:t>1</m:t>
                              </m:r>
                            </m:sup>
                          </m:sSup>
                        </m:fName>
                        <m:e>
                          <m:sSub>
                            <m:sSubPr>
                              <m:ctrlPr>
                                <a:rPr lang="zh-CN" altLang="zh-CN" sz="1800" i="1">
                                  <a:latin typeface="Cambria Math" panose="02040503050406030204" pitchFamily="18" charset="0"/>
                                </a:rPr>
                              </m:ctrlPr>
                            </m:sSubPr>
                            <m:e>
                              <m:r>
                                <a:rPr lang="en-US" altLang="zh-CN" sz="1800" b="1" i="1">
                                  <a:latin typeface="Cambria Math" panose="02040503050406030204" pitchFamily="18" charset="0"/>
                                </a:rPr>
                                <m:t>𝜦</m:t>
                              </m:r>
                            </m:e>
                            <m:sub>
                              <m:r>
                                <a:rPr lang="en-US" altLang="zh-CN" sz="1800" i="1">
                                  <a:latin typeface="Cambria Math" panose="02040503050406030204" pitchFamily="18" charset="0"/>
                                </a:rPr>
                                <m:t>𝐴</m:t>
                              </m:r>
                            </m:sub>
                          </m:sSub>
                          <m:d>
                            <m:dPr>
                              <m:ctrlPr>
                                <a:rPr lang="zh-CN" altLang="zh-CN" sz="1800" i="1">
                                  <a:latin typeface="Cambria Math" panose="02040503050406030204" pitchFamily="18" charset="0"/>
                                </a:rPr>
                              </m:ctrlPr>
                            </m:dPr>
                            <m:e>
                              <m:r>
                                <a:rPr lang="en-US" altLang="zh-CN" sz="1800" i="1">
                                  <a:latin typeface="Cambria Math" panose="02040503050406030204" pitchFamily="18" charset="0"/>
                                </a:rPr>
                                <m:t>𝜔</m:t>
                              </m:r>
                            </m:e>
                          </m:d>
                        </m:e>
                      </m:func>
                    </m:oMath>
                  </m:oMathPara>
                </a14:m>
                <a:endParaRPr lang="en-US" altLang="zh-CN" b="0" dirty="0"/>
              </a:p>
              <a:p>
                <a:r>
                  <a:rPr lang="zh-CN" altLang="en-US" b="0" dirty="0"/>
                  <a:t>相位</a:t>
                </a:r>
                <a14:m>
                  <m:oMath xmlns:m="http://schemas.openxmlformats.org/officeDocument/2006/math">
                    <m:r>
                      <a:rPr lang="zh-CN" altLang="en-US" i="1">
                        <a:latin typeface="Cambria Math" panose="02040503050406030204" pitchFamily="18" charset="0"/>
                      </a:rPr>
                      <m:t>常数</m:t>
                    </m:r>
                    <m:r>
                      <a:rPr lang="en-US" altLang="zh-CN" b="0" i="1" smtClean="0">
                        <a:latin typeface="Cambria Math" panose="02040503050406030204" pitchFamily="18" charset="0"/>
                      </a:rPr>
                      <m:t>𝛽</m:t>
                    </m:r>
                  </m:oMath>
                </a14:m>
                <a:r>
                  <a:rPr lang="zh-CN" altLang="en-US" dirty="0"/>
                  <a:t>应是连续单增的</a:t>
                </a:r>
                <a:endParaRPr lang="en-US" altLang="zh-CN" dirty="0"/>
              </a:p>
              <a:p>
                <a:r>
                  <a:rPr lang="zh-CN" altLang="en-US" dirty="0"/>
                  <a:t>每出现一个跳变点，就在</a:t>
                </a:r>
                <a14:m>
                  <m:oMath xmlns:m="http://schemas.openxmlformats.org/officeDocument/2006/math">
                    <m:r>
                      <a:rPr lang="en-US" altLang="zh-CN" b="0" i="1" smtClean="0">
                        <a:latin typeface="Cambria Math" panose="02040503050406030204" pitchFamily="18" charset="0"/>
                      </a:rPr>
                      <m:t>𝛽</m:t>
                    </m:r>
                    <m:r>
                      <a:rPr lang="en-US" altLang="zh-CN" b="0" i="1" smtClean="0">
                        <a:latin typeface="Cambria Math" panose="02040503050406030204" pitchFamily="18" charset="0"/>
                      </a:rPr>
                      <m:t>𝑙</m:t>
                    </m:r>
                  </m:oMath>
                </a14:m>
                <a:r>
                  <a:rPr lang="zh-CN" altLang="en-US" dirty="0"/>
                  <a:t>上加</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oMath>
                </a14:m>
                <a:endParaRPr lang="en-US" altLang="zh-CN" dirty="0"/>
              </a:p>
              <a:p>
                <a:r>
                  <a:rPr lang="zh-CN" altLang="en-US" dirty="0"/>
                  <a:t>在每个频率点</a:t>
                </a:r>
                <a14:m>
                  <m:oMath xmlns:m="http://schemas.openxmlformats.org/officeDocument/2006/math">
                    <m:r>
                      <a:rPr lang="en-US" altLang="zh-CN" b="0" i="1" smtClean="0">
                        <a:latin typeface="Cambria Math" panose="02040503050406030204" pitchFamily="18" charset="0"/>
                      </a:rPr>
                      <m:t>𝜔</m:t>
                    </m:r>
                  </m:oMath>
                </a14:m>
                <a:r>
                  <a:rPr lang="zh-CN" altLang="en-US" dirty="0"/>
                  <a:t>处，统计</a:t>
                </a:r>
                <a14:m>
                  <m:oMath xmlns:m="http://schemas.openxmlformats.org/officeDocument/2006/math">
                    <m:r>
                      <a:rPr lang="en-US" altLang="zh-CN" b="0" i="1" smtClean="0">
                        <a:latin typeface="Cambria Math" panose="02040503050406030204" pitchFamily="18" charset="0"/>
                      </a:rPr>
                      <m:t>𝛽</m:t>
                    </m:r>
                    <m:r>
                      <a:rPr lang="en-US" altLang="zh-CN" b="0" i="1" smtClean="0">
                        <a:latin typeface="Cambria Math" panose="02040503050406030204" pitchFamily="18" charset="0"/>
                      </a:rPr>
                      <m:t>𝑙</m:t>
                    </m:r>
                  </m:oMath>
                </a14:m>
                <a:r>
                  <a:rPr lang="zh-CN" altLang="en-US" dirty="0"/>
                  <a:t>前面的不连续点个数</a:t>
                </a:r>
                <a14:m>
                  <m:oMath xmlns:m="http://schemas.openxmlformats.org/officeDocument/2006/math">
                    <m:r>
                      <a:rPr lang="en-US" altLang="zh-CN" b="0" i="1" smtClean="0">
                        <a:latin typeface="Cambria Math" panose="02040503050406030204" pitchFamily="18" charset="0"/>
                      </a:rPr>
                      <m:t>𝑛</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𝜔</m:t>
                        </m:r>
                      </m:e>
                    </m:d>
                  </m:oMath>
                </a14:m>
                <a:r>
                  <a:rPr lang="zh-CN" altLang="en-US" dirty="0"/>
                  <a:t>，然后在原来的主值上加上</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r>
                      <a:rPr lang="en-US" altLang="zh-CN" b="0" i="1" smtClean="0">
                        <a:latin typeface="Cambria Math" panose="02040503050406030204" pitchFamily="18" charset="0"/>
                      </a:rPr>
                      <m:t>𝑛</m:t>
                    </m:r>
                    <m:r>
                      <a:rPr lang="en-US" altLang="zh-CN" b="0" i="1" smtClean="0">
                        <a:latin typeface="Cambria Math" panose="02040503050406030204" pitchFamily="18" charset="0"/>
                      </a:rPr>
                      <m:t>(</m:t>
                    </m:r>
                    <m:r>
                      <a:rPr lang="en-US" altLang="zh-CN" b="0" i="1" smtClean="0">
                        <a:latin typeface="Cambria Math" panose="02040503050406030204" pitchFamily="18" charset="0"/>
                      </a:rPr>
                      <m:t>𝜔</m:t>
                    </m:r>
                    <m:r>
                      <a:rPr lang="en-US" altLang="zh-CN" b="0" i="1" smtClean="0">
                        <a:latin typeface="Cambria Math" panose="02040503050406030204" pitchFamily="18" charset="0"/>
                      </a:rPr>
                      <m:t>)</m:t>
                    </m:r>
                  </m:oMath>
                </a14:m>
                <a:endParaRPr lang="en-US" altLang="zh-CN" dirty="0"/>
              </a:p>
              <a:p>
                <a:endParaRPr lang="zh-CN" altLang="en-US" dirty="0"/>
              </a:p>
            </p:txBody>
          </p:sp>
        </mc:Choice>
        <mc:Fallback xmlns="">
          <p:sp>
            <p:nvSpPr>
              <p:cNvPr id="7" name="内容占位符 6">
                <a:extLst>
                  <a:ext uri="{FF2B5EF4-FFF2-40B4-BE49-F238E27FC236}">
                    <a16:creationId xmlns:a16="http://schemas.microsoft.com/office/drawing/2014/main" id="{2B444E26-6D47-4B0D-B7B4-EDC0B5346578}"/>
                  </a:ext>
                </a:extLst>
              </p:cNvPr>
              <p:cNvSpPr>
                <a:spLocks noGrp="1" noRot="1" noChangeAspect="1" noMove="1" noResize="1" noEditPoints="1" noAdjustHandles="1" noChangeArrowheads="1" noChangeShapeType="1" noTextEdit="1"/>
              </p:cNvSpPr>
              <p:nvPr>
                <p:ph sz="quarter" idx="10"/>
              </p:nvPr>
            </p:nvSpPr>
            <p:spPr>
              <a:xfrm>
                <a:off x="494026" y="1685678"/>
                <a:ext cx="3464284" cy="4921498"/>
              </a:xfrm>
              <a:blipFill>
                <a:blip r:embed="rId7"/>
                <a:stretch>
                  <a:fillRect l="-1937" t="-124" r="-9155"/>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AB89F81D-594C-4023-B154-87041FC774CF}"/>
              </a:ext>
            </a:extLst>
          </p:cNvPr>
          <p:cNvSpPr txBox="1"/>
          <p:nvPr/>
        </p:nvSpPr>
        <p:spPr>
          <a:xfrm>
            <a:off x="4572000" y="5771848"/>
            <a:ext cx="3932960" cy="369332"/>
          </a:xfrm>
          <a:prstGeom prst="rect">
            <a:avLst/>
          </a:prstGeom>
          <a:noFill/>
        </p:spPr>
        <p:txBody>
          <a:bodyPr vert="horz" wrap="square" rtlCol="0">
            <a:spAutoFit/>
          </a:bodyPr>
          <a:lstStyle/>
          <a:p>
            <a:pPr algn="ctr"/>
            <a:r>
              <a:rPr lang="zh-CN" altLang="en-US" b="1" dirty="0"/>
              <a:t>基于不连续点计数的相位解折叠算法</a:t>
            </a:r>
            <a:endParaRPr lang="en-US" altLang="zh-CN" b="1" dirty="0"/>
          </a:p>
        </p:txBody>
      </p:sp>
      <p:sp>
        <p:nvSpPr>
          <p:cNvPr id="2" name="Rectangle 2">
            <a:extLst>
              <a:ext uri="{FF2B5EF4-FFF2-40B4-BE49-F238E27FC236}">
                <a16:creationId xmlns:a16="http://schemas.microsoft.com/office/drawing/2014/main" id="{B3842A62-F589-4F44-9E43-99E63DD0884D}"/>
              </a:ext>
            </a:extLst>
          </p:cNvPr>
          <p:cNvSpPr>
            <a:spLocks noChangeArrowheads="1"/>
          </p:cNvSpPr>
          <p:nvPr/>
        </p:nvSpPr>
        <p:spPr bwMode="auto">
          <a:xfrm>
            <a:off x="4430851" y="9742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对象 4">
            <a:hlinkClick r:id="rId8" action="ppaction://hlinksldjump" tooltip="返回"/>
            <a:extLst>
              <a:ext uri="{FF2B5EF4-FFF2-40B4-BE49-F238E27FC236}">
                <a16:creationId xmlns:a16="http://schemas.microsoft.com/office/drawing/2014/main" id="{99BB1887-114A-4734-A025-3BFD8340A8F6}"/>
              </a:ext>
            </a:extLst>
          </p:cNvPr>
          <p:cNvGraphicFramePr>
            <a:graphicFrameLocks noChangeAspect="1"/>
          </p:cNvGraphicFramePr>
          <p:nvPr>
            <p:extLst>
              <p:ext uri="{D42A27DB-BD31-4B8C-83A1-F6EECF244321}">
                <p14:modId xmlns:p14="http://schemas.microsoft.com/office/powerpoint/2010/main" val="197357890"/>
              </p:ext>
            </p:extLst>
          </p:nvPr>
        </p:nvGraphicFramePr>
        <p:xfrm>
          <a:off x="4005996" y="1714008"/>
          <a:ext cx="5064968" cy="3892291"/>
        </p:xfrm>
        <a:graphic>
          <a:graphicData uri="http://schemas.openxmlformats.org/presentationml/2006/ole">
            <mc:AlternateContent xmlns:mc="http://schemas.openxmlformats.org/markup-compatibility/2006">
              <mc:Choice xmlns:v="urn:schemas-microsoft-com:vml" Requires="v">
                <p:oleObj spid="_x0000_s5520" name="Visio" r:id="rId9" imgW="3867337" imgH="2971800" progId="Visio.Drawing.15">
                  <p:embed/>
                </p:oleObj>
              </mc:Choice>
              <mc:Fallback>
                <p:oleObj name="Visio" r:id="rId9" imgW="3867337" imgH="2971800" progId="Visio.Drawing.15">
                  <p:embed/>
                  <p:pic>
                    <p:nvPicPr>
                      <p:cNvPr id="0" name="Object 1"/>
                      <p:cNvPicPr>
                        <a:picLocks noChangeAspect="1" noChangeArrowheads="1"/>
                      </p:cNvPicPr>
                      <p:nvPr/>
                    </p:nvPicPr>
                    <p:blipFill>
                      <a:blip r:embed="rId10"/>
                      <a:srcRect/>
                      <a:stretch>
                        <a:fillRect/>
                      </a:stretch>
                    </p:blipFill>
                    <p:spPr bwMode="auto">
                      <a:xfrm>
                        <a:off x="4005996" y="1714008"/>
                        <a:ext cx="5064968" cy="3892291"/>
                      </a:xfrm>
                      <a:prstGeom prst="rect">
                        <a:avLst/>
                      </a:prstGeom>
                      <a:noFill/>
                    </p:spPr>
                  </p:pic>
                </p:oleObj>
              </mc:Fallback>
            </mc:AlternateContent>
          </a:graphicData>
        </a:graphic>
      </p:graphicFrame>
      <p:pic>
        <p:nvPicPr>
          <p:cNvPr id="9" name="音频 8">
            <a:hlinkClick r:id="" action="ppaction://media"/>
            <a:extLst>
              <a:ext uri="{FF2B5EF4-FFF2-40B4-BE49-F238E27FC236}">
                <a16:creationId xmlns:a16="http://schemas.microsoft.com/office/drawing/2014/main" id="{2FEB2F39-DF59-4992-A764-4386EE8C9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302440932"/>
      </p:ext>
    </p:extLst>
  </p:cSld>
  <p:clrMapOvr>
    <a:masterClrMapping/>
  </p:clrMapOvr>
  <mc:AlternateContent xmlns:mc="http://schemas.openxmlformats.org/markup-compatibility/2006" xmlns:p14="http://schemas.microsoft.com/office/powerpoint/2010/main">
    <mc:Choice Requires="p14">
      <p:transition p14:dur="10" advTm="11999"/>
    </mc:Choice>
    <mc:Fallback xmlns="">
      <p:transition advTm="1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1B95848-EAE2-4028-ABD3-F9250C618D4E}"/>
              </a:ext>
            </a:extLst>
          </p:cNvPr>
          <p:cNvPicPr>
            <a:picLocks noChangeAspect="1"/>
          </p:cNvPicPr>
          <p:nvPr/>
        </p:nvPicPr>
        <p:blipFill>
          <a:blip r:embed="rId6"/>
          <a:stretch>
            <a:fillRect/>
          </a:stretch>
        </p:blipFill>
        <p:spPr>
          <a:xfrm>
            <a:off x="3366554" y="819808"/>
            <a:ext cx="5499633" cy="4128786"/>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相位解折叠</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15</a:t>
            </a:fld>
            <a:endParaRPr lang="en-US" altLang="zh-CN"/>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464284" cy="4921498"/>
              </a:xfrm>
            </p:spPr>
            <p:txBody>
              <a:bodyPr/>
              <a:lstStyle/>
              <a:p>
                <a:r>
                  <a:rPr lang="zh-CN" altLang="en-US" dirty="0"/>
                  <a:t>按</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r>
                      <a:rPr lang="en-US" altLang="zh-CN">
                        <a:latin typeface="Cambria Math" panose="02040503050406030204" pitchFamily="18" charset="0"/>
                      </a:rPr>
                      <m:t>=</m:t>
                    </m:r>
                    <m:func>
                      <m:funcPr>
                        <m:ctrlPr>
                          <a:rPr lang="zh-CN" altLang="zh-CN" i="1">
                            <a:latin typeface="Cambria Math" panose="02040503050406030204" pitchFamily="18" charset="0"/>
                          </a:rPr>
                        </m:ctrlPr>
                      </m:funcPr>
                      <m:fName>
                        <m:r>
                          <m:rPr>
                            <m:sty m:val="p"/>
                          </m:rPr>
                          <a:rPr lang="en-US" altLang="zh-CN">
                            <a:latin typeface="Cambria Math" panose="02040503050406030204" pitchFamily="18" charset="0"/>
                          </a:rPr>
                          <m:t>cosh</m:t>
                        </m:r>
                      </m:fName>
                      <m:e>
                        <m:r>
                          <a:rPr lang="en-US" altLang="zh-CN">
                            <a:latin typeface="Cambria Math" panose="02040503050406030204" pitchFamily="18" charset="0"/>
                          </a:rPr>
                          <m:t>(</m:t>
                        </m:r>
                        <m:r>
                          <a:rPr lang="en-US" altLang="zh-CN" b="1" i="1">
                            <a:latin typeface="Cambria Math" panose="02040503050406030204" pitchFamily="18" charset="0"/>
                          </a:rPr>
                          <m:t>𝜸</m:t>
                        </m:r>
                        <m:r>
                          <a:rPr lang="en-US" altLang="zh-CN" i="1">
                            <a:latin typeface="Cambria Math" panose="02040503050406030204" pitchFamily="18" charset="0"/>
                          </a:rPr>
                          <m:t>𝑙</m:t>
                        </m:r>
                        <m:r>
                          <a:rPr lang="en-US" altLang="zh-CN">
                            <a:latin typeface="Cambria Math" panose="02040503050406030204" pitchFamily="18" charset="0"/>
                          </a:rPr>
                          <m:t>)</m:t>
                        </m:r>
                      </m:e>
                    </m:func>
                  </m:oMath>
                </a14:m>
                <a:r>
                  <a:rPr lang="zh-CN" altLang="en-US" dirty="0"/>
                  <a:t>求出的事实上是</a:t>
                </a:r>
                <a:r>
                  <a:rPr lang="zh-CN" altLang="en-US" b="1" dirty="0"/>
                  <a:t>主值</a:t>
                </a:r>
                <a:r>
                  <a:rPr lang="zh-CN" altLang="en-US" dirty="0"/>
                  <a:t> </a:t>
                </a:r>
                <a:r>
                  <a:rPr lang="en-US" altLang="zh-CN" dirty="0"/>
                  <a:t>( </a:t>
                </a:r>
                <a:r>
                  <a:rPr lang="zh-CN" altLang="en-US" dirty="0"/>
                  <a:t>因为</a:t>
                </a:r>
                <a14:m>
                  <m:oMath xmlns:m="http://schemas.openxmlformats.org/officeDocument/2006/math">
                    <m:r>
                      <m:rPr>
                        <m:sty m:val="p"/>
                      </m:rPr>
                      <a:rPr lang="en-US" altLang="zh-CN" i="1" dirty="0" smtClean="0">
                        <a:latin typeface="Cambria Math" panose="02040503050406030204" pitchFamily="18" charset="0"/>
                      </a:rPr>
                      <m:t>cosh</m:t>
                    </m:r>
                  </m:oMath>
                </a14:m>
                <a:r>
                  <a:rPr lang="zh-CN" altLang="en-US" dirty="0"/>
                  <a:t>函数具有周期</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r>
                      <a:rPr lang="en-US" altLang="zh-CN" b="0" i="1" smtClean="0">
                        <a:latin typeface="Cambria Math" panose="02040503050406030204" pitchFamily="18" charset="0"/>
                      </a:rPr>
                      <m:t>𝑖</m:t>
                    </m:r>
                  </m:oMath>
                </a14:m>
                <a:r>
                  <a:rPr lang="en-US" altLang="zh-CN" dirty="0"/>
                  <a:t> )</a:t>
                </a:r>
              </a:p>
              <a:p>
                <a:pPr marL="0" indent="0">
                  <a:buNone/>
                </a:pPr>
                <a14:m>
                  <m:oMathPara xmlns:m="http://schemas.openxmlformats.org/officeDocument/2006/math">
                    <m:oMathParaPr>
                      <m:jc m:val="centerGroup"/>
                    </m:oMathParaPr>
                    <m:oMath xmlns:m="http://schemas.openxmlformats.org/officeDocument/2006/math">
                      <m:func>
                        <m:funcPr>
                          <m:ctrlPr>
                            <a:rPr lang="zh-CN" altLang="zh-CN" sz="1800" i="1" smtClean="0">
                              <a:latin typeface="Cambria Math" panose="02040503050406030204" pitchFamily="18" charset="0"/>
                            </a:rPr>
                          </m:ctrlPr>
                        </m:funcPr>
                        <m:fName>
                          <m:r>
                            <m:rPr>
                              <m:sty m:val="p"/>
                            </m:rPr>
                            <a:rPr lang="en-US" altLang="zh-CN" sz="1800">
                              <a:latin typeface="Cambria Math" panose="02040503050406030204" pitchFamily="18" charset="0"/>
                            </a:rPr>
                            <m:t>PV</m:t>
                          </m:r>
                        </m:fName>
                        <m:e>
                          <m:d>
                            <m:dPr>
                              <m:ctrlPr>
                                <a:rPr lang="zh-CN" altLang="zh-CN" sz="1800" i="1">
                                  <a:latin typeface="Cambria Math" panose="02040503050406030204" pitchFamily="18" charset="0"/>
                                </a:rPr>
                              </m:ctrlPr>
                            </m:dPr>
                            <m:e>
                              <m:r>
                                <a:rPr lang="en-US" altLang="zh-CN" sz="1800" b="1" i="1">
                                  <a:latin typeface="Cambria Math" panose="02040503050406030204" pitchFamily="18" charset="0"/>
                                </a:rPr>
                                <m:t>𝜸</m:t>
                              </m:r>
                              <m:d>
                                <m:dPr>
                                  <m:ctrlPr>
                                    <a:rPr lang="zh-CN" altLang="zh-CN" sz="1800" i="1">
                                      <a:latin typeface="Cambria Math" panose="02040503050406030204" pitchFamily="18" charset="0"/>
                                    </a:rPr>
                                  </m:ctrlPr>
                                </m:dPr>
                                <m:e>
                                  <m:r>
                                    <a:rPr lang="en-US" altLang="zh-CN" sz="1800" i="1">
                                      <a:latin typeface="Cambria Math" panose="02040503050406030204" pitchFamily="18" charset="0"/>
                                    </a:rPr>
                                    <m:t>𝜔</m:t>
                                  </m:r>
                                </m:e>
                              </m:d>
                            </m:e>
                          </m:d>
                        </m:e>
                      </m:func>
                      <m:r>
                        <a:rPr lang="en-US" altLang="zh-CN" sz="1800">
                          <a:latin typeface="Cambria Math" panose="02040503050406030204" pitchFamily="18" charset="0"/>
                        </a:rPr>
                        <m:t>=</m:t>
                      </m:r>
                      <m:f>
                        <m:fPr>
                          <m:ctrlPr>
                            <a:rPr lang="zh-CN" altLang="zh-CN" sz="1800" i="1">
                              <a:latin typeface="Cambria Math" panose="02040503050406030204" pitchFamily="18" charset="0"/>
                            </a:rPr>
                          </m:ctrlPr>
                        </m:fPr>
                        <m:num>
                          <m:r>
                            <a:rPr lang="en-US" altLang="zh-CN" sz="1800">
                              <a:latin typeface="Cambria Math" panose="02040503050406030204" pitchFamily="18" charset="0"/>
                            </a:rPr>
                            <m:t>1</m:t>
                          </m:r>
                        </m:num>
                        <m:den>
                          <m:r>
                            <a:rPr lang="en-US" altLang="zh-CN" sz="1800" i="1">
                              <a:latin typeface="Cambria Math" panose="02040503050406030204" pitchFamily="18" charset="0"/>
                            </a:rPr>
                            <m:t>𝑙</m:t>
                          </m:r>
                        </m:den>
                      </m:f>
                      <m:func>
                        <m:funcPr>
                          <m:ctrlPr>
                            <a:rPr lang="zh-CN" altLang="zh-CN" sz="1800" i="1">
                              <a:latin typeface="Cambria Math" panose="02040503050406030204" pitchFamily="18" charset="0"/>
                            </a:rPr>
                          </m:ctrlPr>
                        </m:funcPr>
                        <m:fName>
                          <m:sSup>
                            <m:sSupPr>
                              <m:ctrlPr>
                                <a:rPr lang="zh-CN" altLang="zh-CN" sz="1800" i="1">
                                  <a:latin typeface="Cambria Math" panose="02040503050406030204" pitchFamily="18" charset="0"/>
                                </a:rPr>
                              </m:ctrlPr>
                            </m:sSupPr>
                            <m:e>
                              <m:r>
                                <m:rPr>
                                  <m:sty m:val="p"/>
                                </m:rPr>
                                <a:rPr lang="en-US" altLang="zh-CN" sz="1800">
                                  <a:latin typeface="Cambria Math" panose="02040503050406030204" pitchFamily="18" charset="0"/>
                                </a:rPr>
                                <m:t>cosh</m:t>
                              </m:r>
                            </m:e>
                            <m:sup>
                              <m:r>
                                <a:rPr lang="en-US" altLang="zh-CN" sz="1800" i="1">
                                  <a:latin typeface="Cambria Math" panose="02040503050406030204" pitchFamily="18" charset="0"/>
                                </a:rPr>
                                <m:t>−</m:t>
                              </m:r>
                              <m:r>
                                <a:rPr lang="en-US" altLang="zh-CN" sz="1800">
                                  <a:latin typeface="Cambria Math" panose="02040503050406030204" pitchFamily="18" charset="0"/>
                                </a:rPr>
                                <m:t>1</m:t>
                              </m:r>
                            </m:sup>
                          </m:sSup>
                        </m:fName>
                        <m:e>
                          <m:sSub>
                            <m:sSubPr>
                              <m:ctrlPr>
                                <a:rPr lang="zh-CN" altLang="zh-CN" sz="1800" i="1">
                                  <a:latin typeface="Cambria Math" panose="02040503050406030204" pitchFamily="18" charset="0"/>
                                </a:rPr>
                              </m:ctrlPr>
                            </m:sSubPr>
                            <m:e>
                              <m:r>
                                <a:rPr lang="en-US" altLang="zh-CN" sz="1800" b="1" i="1">
                                  <a:latin typeface="Cambria Math" panose="02040503050406030204" pitchFamily="18" charset="0"/>
                                </a:rPr>
                                <m:t>𝜦</m:t>
                              </m:r>
                            </m:e>
                            <m:sub>
                              <m:r>
                                <a:rPr lang="en-US" altLang="zh-CN" sz="1800" i="1">
                                  <a:latin typeface="Cambria Math" panose="02040503050406030204" pitchFamily="18" charset="0"/>
                                </a:rPr>
                                <m:t>𝐴</m:t>
                              </m:r>
                            </m:sub>
                          </m:sSub>
                          <m:d>
                            <m:dPr>
                              <m:ctrlPr>
                                <a:rPr lang="zh-CN" altLang="zh-CN" sz="1800" i="1">
                                  <a:latin typeface="Cambria Math" panose="02040503050406030204" pitchFamily="18" charset="0"/>
                                </a:rPr>
                              </m:ctrlPr>
                            </m:dPr>
                            <m:e>
                              <m:r>
                                <a:rPr lang="en-US" altLang="zh-CN" sz="1800" i="1">
                                  <a:latin typeface="Cambria Math" panose="02040503050406030204" pitchFamily="18" charset="0"/>
                                </a:rPr>
                                <m:t>𝜔</m:t>
                              </m:r>
                            </m:e>
                          </m:d>
                        </m:e>
                      </m:func>
                    </m:oMath>
                  </m:oMathPara>
                </a14:m>
                <a:endParaRPr lang="en-US" altLang="zh-CN" b="0" dirty="0"/>
              </a:p>
              <a:p>
                <a:r>
                  <a:rPr lang="zh-CN" altLang="en-US" b="0" dirty="0"/>
                  <a:t>相位</a:t>
                </a:r>
                <a14:m>
                  <m:oMath xmlns:m="http://schemas.openxmlformats.org/officeDocument/2006/math">
                    <m:r>
                      <a:rPr lang="zh-CN" altLang="en-US" i="1">
                        <a:latin typeface="Cambria Math" panose="02040503050406030204" pitchFamily="18" charset="0"/>
                      </a:rPr>
                      <m:t>常数</m:t>
                    </m:r>
                    <m:r>
                      <a:rPr lang="en-US" altLang="zh-CN" b="0" i="1" smtClean="0">
                        <a:latin typeface="Cambria Math" panose="02040503050406030204" pitchFamily="18" charset="0"/>
                      </a:rPr>
                      <m:t>𝛽</m:t>
                    </m:r>
                  </m:oMath>
                </a14:m>
                <a:r>
                  <a:rPr lang="zh-CN" altLang="en-US" dirty="0"/>
                  <a:t>应是连续单增的</a:t>
                </a:r>
                <a:endParaRPr lang="en-US" altLang="zh-CN" dirty="0"/>
              </a:p>
              <a:p>
                <a:r>
                  <a:rPr lang="zh-CN" altLang="en-US" dirty="0"/>
                  <a:t>每出现一个跳变点，就在</a:t>
                </a:r>
                <a14:m>
                  <m:oMath xmlns:m="http://schemas.openxmlformats.org/officeDocument/2006/math">
                    <m:r>
                      <a:rPr lang="en-US" altLang="zh-CN" b="0" i="1" smtClean="0">
                        <a:latin typeface="Cambria Math" panose="02040503050406030204" pitchFamily="18" charset="0"/>
                      </a:rPr>
                      <m:t>𝛽</m:t>
                    </m:r>
                    <m:r>
                      <a:rPr lang="en-US" altLang="zh-CN" b="0" i="1" smtClean="0">
                        <a:latin typeface="Cambria Math" panose="02040503050406030204" pitchFamily="18" charset="0"/>
                      </a:rPr>
                      <m:t>𝑙</m:t>
                    </m:r>
                  </m:oMath>
                </a14:m>
                <a:r>
                  <a:rPr lang="zh-CN" altLang="en-US" dirty="0"/>
                  <a:t>上加</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oMath>
                </a14:m>
                <a:endParaRPr lang="en-US" altLang="zh-CN" dirty="0"/>
              </a:p>
              <a:p>
                <a:r>
                  <a:rPr lang="zh-CN" altLang="en-US" dirty="0"/>
                  <a:t>在每个频率点</a:t>
                </a:r>
                <a14:m>
                  <m:oMath xmlns:m="http://schemas.openxmlformats.org/officeDocument/2006/math">
                    <m:r>
                      <a:rPr lang="en-US" altLang="zh-CN" b="0" i="1" smtClean="0">
                        <a:latin typeface="Cambria Math" panose="02040503050406030204" pitchFamily="18" charset="0"/>
                      </a:rPr>
                      <m:t>𝜔</m:t>
                    </m:r>
                  </m:oMath>
                </a14:m>
                <a:r>
                  <a:rPr lang="zh-CN" altLang="en-US" dirty="0"/>
                  <a:t>处，统计</a:t>
                </a:r>
                <a14:m>
                  <m:oMath xmlns:m="http://schemas.openxmlformats.org/officeDocument/2006/math">
                    <m:r>
                      <a:rPr lang="en-US" altLang="zh-CN" b="0" i="1" smtClean="0">
                        <a:latin typeface="Cambria Math" panose="02040503050406030204" pitchFamily="18" charset="0"/>
                      </a:rPr>
                      <m:t>𝛽</m:t>
                    </m:r>
                    <m:r>
                      <a:rPr lang="en-US" altLang="zh-CN" b="0" i="1" smtClean="0">
                        <a:latin typeface="Cambria Math" panose="02040503050406030204" pitchFamily="18" charset="0"/>
                      </a:rPr>
                      <m:t>𝑙</m:t>
                    </m:r>
                  </m:oMath>
                </a14:m>
                <a:r>
                  <a:rPr lang="zh-CN" altLang="en-US" dirty="0"/>
                  <a:t>前面的不连续点个数</a:t>
                </a:r>
                <a14:m>
                  <m:oMath xmlns:m="http://schemas.openxmlformats.org/officeDocument/2006/math">
                    <m:r>
                      <a:rPr lang="en-US" altLang="zh-CN" b="0" i="1" smtClean="0">
                        <a:latin typeface="Cambria Math" panose="02040503050406030204" pitchFamily="18" charset="0"/>
                      </a:rPr>
                      <m:t>𝑛</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𝜔</m:t>
                        </m:r>
                      </m:e>
                    </m:d>
                  </m:oMath>
                </a14:m>
                <a:r>
                  <a:rPr lang="zh-CN" altLang="en-US" dirty="0"/>
                  <a:t>，然后在原来的主值上加上</a:t>
                </a:r>
                <a14:m>
                  <m:oMath xmlns:m="http://schemas.openxmlformats.org/officeDocument/2006/math">
                    <m:r>
                      <a:rPr lang="en-US" altLang="zh-CN" b="0" i="1" smtClean="0">
                        <a:latin typeface="Cambria Math" panose="02040503050406030204" pitchFamily="18" charset="0"/>
                      </a:rPr>
                      <m:t>2</m:t>
                    </m:r>
                    <m:r>
                      <a:rPr lang="en-US" altLang="zh-CN" b="0" i="1" smtClean="0">
                        <a:latin typeface="Cambria Math" panose="02040503050406030204" pitchFamily="18" charset="0"/>
                      </a:rPr>
                      <m:t>𝜋</m:t>
                    </m:r>
                    <m:r>
                      <a:rPr lang="en-US" altLang="zh-CN" b="0" i="1" smtClean="0">
                        <a:latin typeface="Cambria Math" panose="02040503050406030204" pitchFamily="18" charset="0"/>
                      </a:rPr>
                      <m:t>𝑛</m:t>
                    </m:r>
                    <m:r>
                      <a:rPr lang="en-US" altLang="zh-CN" b="0" i="1" smtClean="0">
                        <a:latin typeface="Cambria Math" panose="02040503050406030204" pitchFamily="18" charset="0"/>
                      </a:rPr>
                      <m:t>(</m:t>
                    </m:r>
                    <m:r>
                      <a:rPr lang="en-US" altLang="zh-CN" b="0" i="1" smtClean="0">
                        <a:latin typeface="Cambria Math" panose="02040503050406030204" pitchFamily="18" charset="0"/>
                      </a:rPr>
                      <m:t>𝜔</m:t>
                    </m:r>
                    <m:r>
                      <a:rPr lang="en-US" altLang="zh-CN" b="0" i="1" smtClean="0">
                        <a:latin typeface="Cambria Math" panose="02040503050406030204" pitchFamily="18" charset="0"/>
                      </a:rPr>
                      <m:t>)</m:t>
                    </m:r>
                  </m:oMath>
                </a14:m>
                <a:endParaRPr lang="en-US" altLang="zh-CN" dirty="0"/>
              </a:p>
              <a:p>
                <a:endParaRPr lang="zh-CN" altLang="en-US" dirty="0"/>
              </a:p>
            </p:txBody>
          </p:sp>
        </mc:Choice>
        <mc:Fallback xmlns="">
          <p:sp>
            <p:nvSpPr>
              <p:cNvPr id="7" name="内容占位符 6">
                <a:extLst>
                  <a:ext uri="{FF2B5EF4-FFF2-40B4-BE49-F238E27FC236}">
                    <a16:creationId xmlns:a16="http://schemas.microsoft.com/office/drawing/2014/main" id="{2B444E26-6D47-4B0D-B7B4-EDC0B5346578}"/>
                  </a:ext>
                </a:extLst>
              </p:cNvPr>
              <p:cNvSpPr>
                <a:spLocks noGrp="1" noRot="1" noChangeAspect="1" noMove="1" noResize="1" noEditPoints="1" noAdjustHandles="1" noChangeArrowheads="1" noChangeShapeType="1" noTextEdit="1"/>
              </p:cNvSpPr>
              <p:nvPr>
                <p:ph sz="quarter" idx="10"/>
              </p:nvPr>
            </p:nvSpPr>
            <p:spPr>
              <a:xfrm>
                <a:off x="494026" y="1685678"/>
                <a:ext cx="3464284" cy="4921498"/>
              </a:xfrm>
              <a:blipFill>
                <a:blip r:embed="rId7"/>
                <a:stretch>
                  <a:fillRect l="-1937" t="-124" r="-91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B89F81D-594C-4023-B154-87041FC774CF}"/>
                  </a:ext>
                </a:extLst>
              </p:cNvPr>
              <p:cNvSpPr txBox="1"/>
              <p:nvPr/>
            </p:nvSpPr>
            <p:spPr>
              <a:xfrm>
                <a:off x="4651780" y="5090651"/>
                <a:ext cx="3932960" cy="1200329"/>
              </a:xfrm>
              <a:prstGeom prst="rect">
                <a:avLst/>
              </a:prstGeom>
              <a:noFill/>
            </p:spPr>
            <p:txBody>
              <a:bodyPr vert="horz" wrap="square" rtlCol="0">
                <a:spAutoFit/>
              </a:bodyPr>
              <a:lstStyle/>
              <a:p>
                <a:pPr algn="ctr"/>
                <a:r>
                  <a:rPr lang="zh-CN" altLang="en-US" b="1" dirty="0"/>
                  <a:t>相位解折叠效果：双导体传输线</a:t>
                </a:r>
                <a:endParaRPr lang="en-US" altLang="zh-CN" b="1" dirty="0"/>
              </a:p>
              <a:p>
                <a:r>
                  <a:rPr lang="zh-CN" altLang="en-US" dirty="0"/>
                  <a:t>横坐标：频率 </a:t>
                </a:r>
                <a:r>
                  <a:rPr lang="en-US" altLang="zh-CN" dirty="0"/>
                  <a:t>( Hz )</a:t>
                </a:r>
                <a:r>
                  <a:rPr lang="zh-CN" altLang="en-US" dirty="0"/>
                  <a:t>；</a:t>
                </a:r>
                <a:endParaRPr lang="en-US" altLang="zh-CN" dirty="0"/>
              </a:p>
              <a:p>
                <a:r>
                  <a:rPr lang="zh-CN" altLang="en-US" dirty="0"/>
                  <a:t>左纵坐标：衰减常数</a:t>
                </a:r>
                <a14:m>
                  <m:oMath xmlns:m="http://schemas.openxmlformats.org/officeDocument/2006/math">
                    <m:r>
                      <a:rPr lang="en-US" altLang="zh-CN" b="0" i="1" smtClean="0">
                        <a:latin typeface="Cambria Math" panose="02040503050406030204" pitchFamily="18" charset="0"/>
                      </a:rPr>
                      <m:t>𝛼</m:t>
                    </m:r>
                  </m:oMath>
                </a14:m>
                <a:r>
                  <a:rPr lang="zh-CN" altLang="en-US" dirty="0"/>
                  <a:t> </a:t>
                </a:r>
                <a:r>
                  <a:rPr lang="en-US" altLang="zh-CN" dirty="0"/>
                  <a:t>( Np/m )</a:t>
                </a:r>
              </a:p>
              <a:p>
                <a:r>
                  <a:rPr lang="zh-CN" altLang="en-US" dirty="0"/>
                  <a:t>右纵坐标：相位常数</a:t>
                </a:r>
                <a14:m>
                  <m:oMath xmlns:m="http://schemas.openxmlformats.org/officeDocument/2006/math">
                    <m:r>
                      <a:rPr lang="en-US" altLang="zh-CN" b="0" i="1" smtClean="0">
                        <a:latin typeface="Cambria Math" panose="02040503050406030204" pitchFamily="18" charset="0"/>
                      </a:rPr>
                      <m:t>𝛽</m:t>
                    </m:r>
                    <m:r>
                      <a:rPr lang="en-US" altLang="zh-CN" b="0" i="1" smtClean="0">
                        <a:latin typeface="Cambria Math" panose="02040503050406030204" pitchFamily="18" charset="0"/>
                      </a:rPr>
                      <m:t>𝑙</m:t>
                    </m:r>
                  </m:oMath>
                </a14:m>
                <a:r>
                  <a:rPr lang="zh-CN" altLang="en-US" dirty="0"/>
                  <a:t> </a:t>
                </a:r>
                <a:r>
                  <a:rPr lang="en-US" altLang="zh-CN" dirty="0"/>
                  <a:t>( rad )</a:t>
                </a:r>
                <a:endParaRPr lang="zh-CN" altLang="en-US" dirty="0"/>
              </a:p>
            </p:txBody>
          </p:sp>
        </mc:Choice>
        <mc:Fallback xmlns="">
          <p:sp>
            <p:nvSpPr>
              <p:cNvPr id="10" name="文本框 9">
                <a:extLst>
                  <a:ext uri="{FF2B5EF4-FFF2-40B4-BE49-F238E27FC236}">
                    <a16:creationId xmlns:a16="http://schemas.microsoft.com/office/drawing/2014/main" id="{AB89F81D-594C-4023-B154-87041FC774CF}"/>
                  </a:ext>
                </a:extLst>
              </p:cNvPr>
              <p:cNvSpPr txBox="1">
                <a:spLocks noRot="1" noChangeAspect="1" noMove="1" noResize="1" noEditPoints="1" noAdjustHandles="1" noChangeArrowheads="1" noChangeShapeType="1" noTextEdit="1"/>
              </p:cNvSpPr>
              <p:nvPr/>
            </p:nvSpPr>
            <p:spPr>
              <a:xfrm>
                <a:off x="4651780" y="5090651"/>
                <a:ext cx="3932960" cy="1200329"/>
              </a:xfrm>
              <a:prstGeom prst="rect">
                <a:avLst/>
              </a:prstGeom>
              <a:blipFill>
                <a:blip r:embed="rId8"/>
                <a:stretch>
                  <a:fillRect l="-1240" t="-2538" b="-7107"/>
                </a:stretch>
              </a:blipFill>
            </p:spPr>
            <p:txBody>
              <a:bodyPr/>
              <a:lstStyle/>
              <a:p>
                <a:r>
                  <a:rPr lang="zh-CN" altLang="en-US">
                    <a:noFill/>
                  </a:rPr>
                  <a:t> </a:t>
                </a:r>
              </a:p>
            </p:txBody>
          </p:sp>
        </mc:Fallback>
      </mc:AlternateContent>
      <p:pic>
        <p:nvPicPr>
          <p:cNvPr id="6" name="音频 5">
            <a:hlinkClick r:id="" action="ppaction://media"/>
            <a:extLst>
              <a:ext uri="{FF2B5EF4-FFF2-40B4-BE49-F238E27FC236}">
                <a16:creationId xmlns:a16="http://schemas.microsoft.com/office/drawing/2014/main" id="{B6BA2355-E047-47CD-B35C-2B699C23558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153838160"/>
      </p:ext>
    </p:extLst>
  </p:cSld>
  <p:clrMapOvr>
    <a:masterClrMapping/>
  </p:clrMapOvr>
  <mc:AlternateContent xmlns:mc="http://schemas.openxmlformats.org/markup-compatibility/2006" xmlns:p14="http://schemas.microsoft.com/office/powerpoint/2010/main">
    <mc:Choice Requires="p14">
      <p:transition p14:dur="0" advTm="12078"/>
    </mc:Choice>
    <mc:Fallback xmlns="">
      <p:transition advTm="1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DADA266-2C05-4E47-A7F7-F7EABF4EE739}"/>
              </a:ext>
            </a:extLst>
          </p:cNvPr>
          <p:cNvPicPr>
            <a:picLocks noChangeAspect="1"/>
          </p:cNvPicPr>
          <p:nvPr/>
        </p:nvPicPr>
        <p:blipFill>
          <a:blip r:embed="rId6"/>
          <a:stretch>
            <a:fillRect/>
          </a:stretch>
        </p:blipFill>
        <p:spPr>
          <a:xfrm>
            <a:off x="3276600" y="690101"/>
            <a:ext cx="5867400" cy="4400550"/>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若是多导体？</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16</a:t>
            </a:fld>
            <a:endParaRPr lang="en-US" altLang="zh-CN"/>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464284" cy="4921498"/>
              </a:xfrm>
            </p:spPr>
            <p:txBody>
              <a:bodyPr/>
              <a:lstStyle/>
              <a:p>
                <a:r>
                  <a:rPr lang="zh-CN" altLang="en-US" dirty="0"/>
                  <a:t>对 </a:t>
                </a:r>
                <a14:m>
                  <m:oMath xmlns:m="http://schemas.openxmlformats.org/officeDocument/2006/math">
                    <m:r>
                      <a:rPr lang="en-US" altLang="zh-CN" b="1" i="1" dirty="0">
                        <a:latin typeface="Cambria Math" panose="02040503050406030204" pitchFamily="18" charset="0"/>
                      </a:rPr>
                      <m:t>𝑨</m:t>
                    </m:r>
                  </m:oMath>
                </a14:m>
                <a:r>
                  <a:rPr lang="zh-CN" altLang="en-US" dirty="0"/>
                  <a:t> 的对角化</a:t>
                </a:r>
                <a:endParaRPr lang="en-US" altLang="zh-CN" dirty="0"/>
              </a:p>
              <a:p>
                <a:pPr marL="0" indent="0">
                  <a:buNone/>
                </a:pPr>
                <a14:m>
                  <m:oMathPara xmlns:m="http://schemas.openxmlformats.org/officeDocument/2006/math">
                    <m:oMathParaPr>
                      <m:jc m:val="centerGroup"/>
                    </m:oMathParaPr>
                    <m:oMath xmlns:m="http://schemas.openxmlformats.org/officeDocument/2006/math">
                      <m:r>
                        <a:rPr lang="en-US" altLang="zh-CN" b="1" i="1" dirty="0">
                          <a:solidFill>
                            <a:srgbClr val="000000"/>
                          </a:solidFill>
                          <a:latin typeface="Cambria Math" panose="02040503050406030204" pitchFamily="18" charset="0"/>
                        </a:rPr>
                        <m:t>𝑨</m:t>
                      </m:r>
                      <m:r>
                        <m:rPr>
                          <m:aln/>
                        </m:rPr>
                        <a:rPr lang="en-US" altLang="zh-CN">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𝑬</m:t>
                          </m:r>
                        </m:e>
                        <m:sub>
                          <m:r>
                            <a:rPr lang="en-US" altLang="zh-CN" i="1">
                              <a:latin typeface="Cambria Math" panose="02040503050406030204" pitchFamily="18" charset="0"/>
                            </a:rPr>
                            <m:t>𝐴</m:t>
                          </m:r>
                        </m:sub>
                      </m:sSub>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𝑬</m:t>
                          </m:r>
                        </m:e>
                        <m:sub>
                          <m:r>
                            <a:rPr lang="en-US" altLang="zh-CN" i="1">
                              <a:latin typeface="Cambria Math" panose="02040503050406030204" pitchFamily="18" charset="0"/>
                            </a:rPr>
                            <m:t>𝐴</m:t>
                          </m:r>
                        </m:sub>
                        <m:sup>
                          <m:r>
                            <a:rPr lang="en-US" altLang="zh-CN" i="1">
                              <a:latin typeface="Cambria Math" panose="02040503050406030204" pitchFamily="18" charset="0"/>
                            </a:rPr>
                            <m:t>−</m:t>
                          </m:r>
                          <m:r>
                            <a:rPr lang="en-US" altLang="zh-CN">
                              <a:latin typeface="Cambria Math" panose="02040503050406030204" pitchFamily="18" charset="0"/>
                            </a:rPr>
                            <m:t>1</m:t>
                          </m:r>
                        </m:sup>
                      </m:sSubSup>
                    </m:oMath>
                  </m:oMathPara>
                </a14:m>
                <a:endParaRPr lang="en-US" altLang="zh-CN" dirty="0"/>
              </a:p>
              <a:p>
                <a:pPr marL="0" indent="0">
                  <a:buNone/>
                </a:pPr>
                <a:r>
                  <a:rPr lang="zh-CN" altLang="en-US" dirty="0"/>
                  <a:t>问题：分解顺序不定</a:t>
                </a:r>
                <a:endParaRPr lang="en-US" altLang="zh-CN" dirty="0"/>
              </a:p>
              <a:p>
                <a:pPr marL="0" indent="0">
                  <a:buNone/>
                </a:pPr>
                <a14:m>
                  <m:oMathPara xmlns:m="http://schemas.openxmlformats.org/officeDocument/2006/math">
                    <m:oMathParaPr>
                      <m:jc m:val="centerGroup"/>
                    </m:oMathParaPr>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r>
                        <a:rPr lang="en-US" altLang="zh-CN" i="1">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i="1">
                                  <a:latin typeface="Cambria Math" panose="02040503050406030204" pitchFamily="18" charset="0"/>
                                </a:rPr>
                              </m:ctrlPr>
                            </m:mPr>
                            <m:mr>
                              <m:e>
                                <m:func>
                                  <m:funcPr>
                                    <m:ctrlPr>
                                      <a:rPr lang="en-US" altLang="zh-CN" b="0" i="1" smtClean="0">
                                        <a:latin typeface="Cambria Math" panose="02040503050406030204" pitchFamily="18" charset="0"/>
                                      </a:rPr>
                                    </m:ctrlPr>
                                  </m:funcPr>
                                  <m:fName>
                                    <m:r>
                                      <m:rPr>
                                        <m:sty m:val="p"/>
                                        <m:brk m:alnAt="7"/>
                                      </m:rPr>
                                      <a:rPr lang="en-US" altLang="zh-CN" b="0" i="0" smtClean="0">
                                        <a:latin typeface="Cambria Math" panose="02040503050406030204" pitchFamily="18" charset="0"/>
                                      </a:rPr>
                                      <m:t>c</m:t>
                                    </m:r>
                                    <m:r>
                                      <m:rPr>
                                        <m:sty m:val="p"/>
                                      </m:rPr>
                                      <a:rPr lang="en-US" altLang="zh-CN" b="0" i="0" smtClean="0">
                                        <a:latin typeface="Cambria Math" panose="02040503050406030204" pitchFamily="18" charset="0"/>
                                      </a:rPr>
                                      <m:t>osh</m:t>
                                    </m:r>
                                  </m:fName>
                                  <m:e>
                                    <m:sSub>
                                      <m:sSubPr>
                                        <m:ctrlPr>
                                          <a:rPr lang="en-US" altLang="zh-CN" b="0" i="1" smtClean="0">
                                            <a:latin typeface="Cambria Math" panose="02040503050406030204" pitchFamily="18" charset="0"/>
                                          </a:rPr>
                                        </m:ctrlPr>
                                      </m:sSubPr>
                                      <m:e>
                                        <m:r>
                                          <m:rPr>
                                            <m:brk m:alnAt="7"/>
                                          </m:rPr>
                                          <a:rPr lang="en-US" altLang="zh-CN" b="0" i="1" smtClean="0">
                                            <a:latin typeface="Cambria Math" panose="02040503050406030204" pitchFamily="18" charset="0"/>
                                          </a:rPr>
                                          <m:t>𝛾</m:t>
                                        </m:r>
                                      </m:e>
                                      <m:sub>
                                        <m:r>
                                          <m:rPr>
                                            <m:brk m:alnAt="7"/>
                                          </m:rPr>
                                          <a:rPr lang="en-US" altLang="zh-CN" b="0" i="1" smtClean="0">
                                            <a:latin typeface="Cambria Math" panose="02040503050406030204" pitchFamily="18" charset="0"/>
                                          </a:rPr>
                                          <m:t>1</m:t>
                                        </m:r>
                                      </m:sub>
                                    </m:sSub>
                                    <m:r>
                                      <m:rPr>
                                        <m:brk m:alnAt="7"/>
                                      </m:rPr>
                                      <a:rPr lang="en-US" altLang="zh-CN" b="0" i="1" smtClean="0">
                                        <a:latin typeface="Cambria Math" panose="02040503050406030204" pitchFamily="18" charset="0"/>
                                      </a:rPr>
                                      <m:t>𝑙</m:t>
                                    </m:r>
                                  </m:e>
                                </m:func>
                              </m:e>
                              <m:e>
                                <m:r>
                                  <a:rPr lang="en-US" altLang="zh-CN" i="1" smtClean="0">
                                    <a:latin typeface="Cambria Math" panose="02040503050406030204" pitchFamily="18" charset="0"/>
                                  </a:rPr>
                                  <m:t>0</m:t>
                                </m:r>
                              </m:e>
                            </m:mr>
                            <m:mr>
                              <m:e>
                                <m:r>
                                  <a:rPr lang="en-US" altLang="zh-CN" i="1" smtClean="0">
                                    <a:latin typeface="Cambria Math" panose="02040503050406030204" pitchFamily="18" charset="0"/>
                                  </a:rPr>
                                  <m:t>0</m:t>
                                </m:r>
                              </m:e>
                              <m:e>
                                <m:func>
                                  <m:funcPr>
                                    <m:ctrlPr>
                                      <a:rPr lang="en-US" altLang="zh-CN" i="1">
                                        <a:latin typeface="Cambria Math" panose="02040503050406030204" pitchFamily="18" charset="0"/>
                                      </a:rPr>
                                    </m:ctrlPr>
                                  </m:funcPr>
                                  <m:fName>
                                    <m:r>
                                      <m:rPr>
                                        <m:sty m:val="p"/>
                                        <m:brk m:alnAt="7"/>
                                      </m:rPr>
                                      <a:rPr lang="en-US" altLang="zh-CN">
                                        <a:latin typeface="Cambria Math" panose="02040503050406030204" pitchFamily="18" charset="0"/>
                                      </a:rPr>
                                      <m:t>c</m:t>
                                    </m:r>
                                    <m:r>
                                      <m:rPr>
                                        <m:sty m:val="p"/>
                                      </m:rPr>
                                      <a:rPr lang="en-US" altLang="zh-CN">
                                        <a:latin typeface="Cambria Math" panose="02040503050406030204" pitchFamily="18" charset="0"/>
                                      </a:rPr>
                                      <m:t>osh</m:t>
                                    </m:r>
                                  </m:fName>
                                  <m:e>
                                    <m:sSub>
                                      <m:sSubPr>
                                        <m:ctrlPr>
                                          <a:rPr lang="en-US" altLang="zh-CN" i="1">
                                            <a:latin typeface="Cambria Math" panose="02040503050406030204" pitchFamily="18" charset="0"/>
                                          </a:rPr>
                                        </m:ctrlPr>
                                      </m:sSubPr>
                                      <m:e>
                                        <m:r>
                                          <m:rPr>
                                            <m:brk m:alnAt="7"/>
                                          </m:rPr>
                                          <a:rPr lang="en-US" altLang="zh-CN" i="1">
                                            <a:latin typeface="Cambria Math" panose="02040503050406030204" pitchFamily="18" charset="0"/>
                                          </a:rPr>
                                          <m:t>𝛾</m:t>
                                        </m:r>
                                      </m:e>
                                      <m:sub>
                                        <m:r>
                                          <a:rPr lang="en-US" altLang="zh-CN" b="0" i="1" smtClean="0">
                                            <a:latin typeface="Cambria Math" panose="02040503050406030204" pitchFamily="18" charset="0"/>
                                          </a:rPr>
                                          <m:t>2</m:t>
                                        </m:r>
                                      </m:sub>
                                    </m:sSub>
                                    <m:r>
                                      <m:rPr>
                                        <m:brk m:alnAt="7"/>
                                      </m:rPr>
                                      <a:rPr lang="en-US" altLang="zh-CN" i="1">
                                        <a:latin typeface="Cambria Math" panose="02040503050406030204" pitchFamily="18" charset="0"/>
                                      </a:rPr>
                                      <m:t>𝑙</m:t>
                                    </m:r>
                                  </m:e>
                                </m:func>
                              </m:e>
                            </m:mr>
                          </m:m>
                        </m:e>
                      </m:d>
                    </m:oMath>
                    <m:oMath xmlns:m="http://schemas.openxmlformats.org/officeDocument/2006/math">
                      <m:sSubSup>
                        <m:sSubSupPr>
                          <m:ctrlPr>
                            <a:rPr lang="en-US" altLang="zh-CN" b="0" i="1" smtClean="0">
                              <a:latin typeface="Cambria Math" panose="02040503050406030204" pitchFamily="18" charset="0"/>
                            </a:rPr>
                          </m:ctrlPr>
                        </m:sSubSupPr>
                        <m:e>
                          <m:r>
                            <a:rPr lang="en-US" altLang="zh-CN" b="1" i="1">
                              <a:latin typeface="Cambria Math" panose="02040503050406030204" pitchFamily="18" charset="0"/>
                            </a:rPr>
                            <m:t>𝜦</m:t>
                          </m:r>
                        </m:e>
                        <m:sub>
                          <m:r>
                            <a:rPr lang="en-US" altLang="zh-CN" i="1">
                              <a:latin typeface="Cambria Math" panose="02040503050406030204" pitchFamily="18" charset="0"/>
                            </a:rPr>
                            <m:t>𝐴</m:t>
                          </m:r>
                        </m:sub>
                        <m:sup>
                          <m:r>
                            <a:rPr lang="en-US" altLang="zh-CN" b="0" i="1" smtClean="0">
                              <a:latin typeface="Cambria Math" panose="02040503050406030204" pitchFamily="18" charset="0"/>
                            </a:rPr>
                            <m:t>′</m:t>
                          </m:r>
                        </m:sup>
                      </m:sSubSup>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m>
                            <m:mPr>
                              <m:mcs>
                                <m:mc>
                                  <m:mcPr>
                                    <m:count m:val="2"/>
                                    <m:mcJc m:val="center"/>
                                  </m:mcPr>
                                </m:mc>
                              </m:mcs>
                              <m:ctrlPr>
                                <a:rPr lang="en-US" altLang="zh-CN" i="1">
                                  <a:latin typeface="Cambria Math" panose="02040503050406030204" pitchFamily="18" charset="0"/>
                                </a:rPr>
                              </m:ctrlPr>
                            </m:mPr>
                            <m:mr>
                              <m:e>
                                <m:func>
                                  <m:funcPr>
                                    <m:ctrlPr>
                                      <a:rPr lang="en-US" altLang="zh-CN" i="1">
                                        <a:latin typeface="Cambria Math" panose="02040503050406030204" pitchFamily="18" charset="0"/>
                                      </a:rPr>
                                    </m:ctrlPr>
                                  </m:funcPr>
                                  <m:fName>
                                    <m:r>
                                      <m:rPr>
                                        <m:sty m:val="p"/>
                                        <m:brk m:alnAt="7"/>
                                      </m:rPr>
                                      <a:rPr lang="en-US" altLang="zh-CN">
                                        <a:latin typeface="Cambria Math" panose="02040503050406030204" pitchFamily="18" charset="0"/>
                                      </a:rPr>
                                      <m:t>c</m:t>
                                    </m:r>
                                    <m:r>
                                      <m:rPr>
                                        <m:sty m:val="p"/>
                                      </m:rPr>
                                      <a:rPr lang="en-US" altLang="zh-CN">
                                        <a:latin typeface="Cambria Math" panose="02040503050406030204" pitchFamily="18" charset="0"/>
                                      </a:rPr>
                                      <m:t>osh</m:t>
                                    </m:r>
                                  </m:fName>
                                  <m:e>
                                    <m:sSub>
                                      <m:sSubPr>
                                        <m:ctrlPr>
                                          <a:rPr lang="en-US" altLang="zh-CN" i="1">
                                            <a:latin typeface="Cambria Math" panose="02040503050406030204" pitchFamily="18" charset="0"/>
                                          </a:rPr>
                                        </m:ctrlPr>
                                      </m:sSubPr>
                                      <m:e>
                                        <m:r>
                                          <m:rPr>
                                            <m:brk m:alnAt="7"/>
                                          </m:rPr>
                                          <a:rPr lang="en-US" altLang="zh-CN" i="1">
                                            <a:latin typeface="Cambria Math" panose="02040503050406030204" pitchFamily="18" charset="0"/>
                                          </a:rPr>
                                          <m:t>𝛾</m:t>
                                        </m:r>
                                      </m:e>
                                      <m:sub>
                                        <m:r>
                                          <a:rPr lang="en-US" altLang="zh-CN" b="0" i="1" smtClean="0">
                                            <a:latin typeface="Cambria Math" panose="02040503050406030204" pitchFamily="18" charset="0"/>
                                          </a:rPr>
                                          <m:t>2</m:t>
                                        </m:r>
                                      </m:sub>
                                    </m:sSub>
                                    <m:r>
                                      <m:rPr>
                                        <m:brk m:alnAt="7"/>
                                      </m:rPr>
                                      <a:rPr lang="en-US" altLang="zh-CN" i="1">
                                        <a:latin typeface="Cambria Math" panose="02040503050406030204" pitchFamily="18" charset="0"/>
                                      </a:rPr>
                                      <m:t>𝑙</m:t>
                                    </m:r>
                                  </m:e>
                                </m:func>
                              </m:e>
                              <m:e>
                                <m:r>
                                  <a:rPr lang="en-US" altLang="zh-CN" i="1" smtClean="0">
                                    <a:latin typeface="Cambria Math" panose="02040503050406030204" pitchFamily="18" charset="0"/>
                                  </a:rPr>
                                  <m:t>0</m:t>
                                </m:r>
                              </m:e>
                            </m:mr>
                            <m:mr>
                              <m:e>
                                <m:r>
                                  <a:rPr lang="en-US" altLang="zh-CN" i="1" smtClean="0">
                                    <a:latin typeface="Cambria Math" panose="02040503050406030204" pitchFamily="18" charset="0"/>
                                  </a:rPr>
                                  <m:t>0</m:t>
                                </m:r>
                              </m:e>
                              <m:e>
                                <m:func>
                                  <m:funcPr>
                                    <m:ctrlPr>
                                      <a:rPr lang="en-US" altLang="zh-CN" i="1">
                                        <a:latin typeface="Cambria Math" panose="02040503050406030204" pitchFamily="18" charset="0"/>
                                      </a:rPr>
                                    </m:ctrlPr>
                                  </m:funcPr>
                                  <m:fName>
                                    <m:r>
                                      <m:rPr>
                                        <m:sty m:val="p"/>
                                        <m:brk m:alnAt="7"/>
                                      </m:rPr>
                                      <a:rPr lang="en-US" altLang="zh-CN">
                                        <a:latin typeface="Cambria Math" panose="02040503050406030204" pitchFamily="18" charset="0"/>
                                      </a:rPr>
                                      <m:t>c</m:t>
                                    </m:r>
                                    <m:r>
                                      <m:rPr>
                                        <m:sty m:val="p"/>
                                      </m:rPr>
                                      <a:rPr lang="en-US" altLang="zh-CN">
                                        <a:latin typeface="Cambria Math" panose="02040503050406030204" pitchFamily="18" charset="0"/>
                                      </a:rPr>
                                      <m:t>osh</m:t>
                                    </m:r>
                                  </m:fName>
                                  <m:e>
                                    <m:sSub>
                                      <m:sSubPr>
                                        <m:ctrlPr>
                                          <a:rPr lang="en-US" altLang="zh-CN" i="1">
                                            <a:latin typeface="Cambria Math" panose="02040503050406030204" pitchFamily="18" charset="0"/>
                                          </a:rPr>
                                        </m:ctrlPr>
                                      </m:sSubPr>
                                      <m:e>
                                        <m:r>
                                          <m:rPr>
                                            <m:brk m:alnAt="7"/>
                                          </m:rPr>
                                          <a:rPr lang="en-US" altLang="zh-CN" i="1">
                                            <a:latin typeface="Cambria Math" panose="02040503050406030204" pitchFamily="18" charset="0"/>
                                          </a:rPr>
                                          <m:t>𝛾</m:t>
                                        </m:r>
                                      </m:e>
                                      <m:sub>
                                        <m:r>
                                          <a:rPr lang="en-US" altLang="zh-CN" b="0" i="1" smtClean="0">
                                            <a:latin typeface="Cambria Math" panose="02040503050406030204" pitchFamily="18" charset="0"/>
                                          </a:rPr>
                                          <m:t>1</m:t>
                                        </m:r>
                                      </m:sub>
                                    </m:sSub>
                                    <m:r>
                                      <m:rPr>
                                        <m:brk m:alnAt="7"/>
                                      </m:rPr>
                                      <a:rPr lang="en-US" altLang="zh-CN" i="1">
                                        <a:latin typeface="Cambria Math" panose="02040503050406030204" pitchFamily="18" charset="0"/>
                                      </a:rPr>
                                      <m:t>𝑙</m:t>
                                    </m:r>
                                  </m:e>
                                </m:func>
                              </m:e>
                            </m:mr>
                          </m:m>
                        </m:e>
                      </m:d>
                    </m:oMath>
                  </m:oMathPara>
                </a14:m>
                <a:endParaRPr lang="en-US" altLang="zh-CN" dirty="0"/>
              </a:p>
              <a:p>
                <a:r>
                  <a:rPr lang="zh-CN" altLang="en-US" dirty="0"/>
                  <a:t>不连续点计数总是针对同一个位置，然而特征值的排序可能任意改变，</a:t>
                </a:r>
                <a:r>
                  <a:rPr lang="zh-CN" altLang="en-US" b="1" dirty="0"/>
                  <a:t>见右图</a:t>
                </a:r>
                <a:endParaRPr lang="en-US" altLang="zh-CN" b="1" dirty="0"/>
              </a:p>
            </p:txBody>
          </p:sp>
        </mc:Choice>
        <mc:Fallback xmlns="">
          <p:sp>
            <p:nvSpPr>
              <p:cNvPr id="7" name="内容占位符 6">
                <a:extLst>
                  <a:ext uri="{FF2B5EF4-FFF2-40B4-BE49-F238E27FC236}">
                    <a16:creationId xmlns:a16="http://schemas.microsoft.com/office/drawing/2014/main" id="{2B444E26-6D47-4B0D-B7B4-EDC0B5346578}"/>
                  </a:ext>
                </a:extLst>
              </p:cNvPr>
              <p:cNvSpPr>
                <a:spLocks noGrp="1" noRot="1" noChangeAspect="1" noMove="1" noResize="1" noEditPoints="1" noAdjustHandles="1" noChangeArrowheads="1" noChangeShapeType="1" noTextEdit="1"/>
              </p:cNvSpPr>
              <p:nvPr>
                <p:ph sz="quarter" idx="10"/>
              </p:nvPr>
            </p:nvSpPr>
            <p:spPr>
              <a:xfrm>
                <a:off x="494026" y="1685678"/>
                <a:ext cx="3464284" cy="4921498"/>
              </a:xfrm>
              <a:blipFill>
                <a:blip r:embed="rId7"/>
                <a:stretch>
                  <a:fillRect l="-1937" t="-124" r="-193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B89F81D-594C-4023-B154-87041FC774CF}"/>
                  </a:ext>
                </a:extLst>
              </p:cNvPr>
              <p:cNvSpPr txBox="1"/>
              <p:nvPr/>
            </p:nvSpPr>
            <p:spPr>
              <a:xfrm>
                <a:off x="4651780" y="5090651"/>
                <a:ext cx="3932960" cy="1477328"/>
              </a:xfrm>
              <a:prstGeom prst="rect">
                <a:avLst/>
              </a:prstGeom>
              <a:noFill/>
            </p:spPr>
            <p:txBody>
              <a:bodyPr vert="horz" wrap="square" rtlCol="0">
                <a:spAutoFit/>
              </a:bodyPr>
              <a:lstStyle/>
              <a:p>
                <a:pPr algn="ctr"/>
                <a:r>
                  <a:rPr lang="zh-CN" altLang="en-US" b="1" dirty="0"/>
                  <a:t>相位折叠示例：三导体传输线</a:t>
                </a:r>
                <a:endParaRPr lang="en-US" altLang="zh-CN" b="1" dirty="0"/>
              </a:p>
              <a:p>
                <a:r>
                  <a:rPr lang="zh-CN" altLang="en-US" dirty="0"/>
                  <a:t>横坐标：频率 </a:t>
                </a:r>
                <a:r>
                  <a:rPr lang="en-US" altLang="zh-CN" dirty="0"/>
                  <a:t>( Hz )</a:t>
                </a:r>
                <a:r>
                  <a:rPr lang="zh-CN" altLang="en-US" dirty="0"/>
                  <a:t>；</a:t>
                </a:r>
                <a:endParaRPr lang="en-US" altLang="zh-CN" dirty="0"/>
              </a:p>
              <a:p>
                <a:r>
                  <a:rPr lang="zh-CN" altLang="en-US" dirty="0"/>
                  <a:t>左纵坐标：衰减常数</a:t>
                </a:r>
                <a14:m>
                  <m:oMath xmlns:m="http://schemas.openxmlformats.org/officeDocument/2006/math">
                    <m:r>
                      <a:rPr lang="en-US" altLang="zh-CN" b="1" i="1" smtClean="0">
                        <a:latin typeface="Cambria Math" panose="02040503050406030204" pitchFamily="18" charset="0"/>
                      </a:rPr>
                      <m:t>𝜶</m:t>
                    </m:r>
                  </m:oMath>
                </a14:m>
                <a:r>
                  <a:rPr lang="zh-CN" altLang="en-US" dirty="0"/>
                  <a:t> </a:t>
                </a:r>
                <a:r>
                  <a:rPr lang="en-US" altLang="zh-CN" dirty="0"/>
                  <a:t>( Np/m )</a:t>
                </a:r>
              </a:p>
              <a:p>
                <a:r>
                  <a:rPr lang="zh-CN" altLang="en-US" dirty="0"/>
                  <a:t>右纵坐标：相位常数</a:t>
                </a:r>
                <a14:m>
                  <m:oMath xmlns:m="http://schemas.openxmlformats.org/officeDocument/2006/math">
                    <m:r>
                      <a:rPr lang="en-US" altLang="zh-CN" b="1" i="1" smtClean="0">
                        <a:latin typeface="Cambria Math" panose="02040503050406030204" pitchFamily="18" charset="0"/>
                      </a:rPr>
                      <m:t>𝜷</m:t>
                    </m:r>
                    <m:r>
                      <a:rPr lang="en-US" altLang="zh-CN" b="0" i="1" smtClean="0">
                        <a:latin typeface="Cambria Math" panose="02040503050406030204" pitchFamily="18" charset="0"/>
                      </a:rPr>
                      <m:t>𝑙</m:t>
                    </m:r>
                  </m:oMath>
                </a14:m>
                <a:r>
                  <a:rPr lang="zh-CN" altLang="en-US" dirty="0"/>
                  <a:t> </a:t>
                </a:r>
                <a:r>
                  <a:rPr lang="en-US" altLang="zh-CN" dirty="0"/>
                  <a:t>( rad )</a:t>
                </a:r>
              </a:p>
              <a:p>
                <a:r>
                  <a:rPr lang="zh-CN" altLang="en-US" dirty="0"/>
                  <a:t>蓝：位置</a:t>
                </a:r>
                <a:r>
                  <a:rPr lang="en-US" altLang="zh-CN" dirty="0"/>
                  <a:t>1</a:t>
                </a:r>
                <a:r>
                  <a:rPr lang="zh-CN" altLang="en-US" dirty="0"/>
                  <a:t>；红：位置</a:t>
                </a:r>
                <a:r>
                  <a:rPr lang="en-US" altLang="zh-CN" dirty="0"/>
                  <a:t>2</a:t>
                </a:r>
                <a:endParaRPr lang="zh-CN" altLang="en-US" dirty="0"/>
              </a:p>
            </p:txBody>
          </p:sp>
        </mc:Choice>
        <mc:Fallback xmlns="">
          <p:sp>
            <p:nvSpPr>
              <p:cNvPr id="10" name="文本框 9">
                <a:extLst>
                  <a:ext uri="{FF2B5EF4-FFF2-40B4-BE49-F238E27FC236}">
                    <a16:creationId xmlns:a16="http://schemas.microsoft.com/office/drawing/2014/main" id="{AB89F81D-594C-4023-B154-87041FC774CF}"/>
                  </a:ext>
                </a:extLst>
              </p:cNvPr>
              <p:cNvSpPr txBox="1">
                <a:spLocks noRot="1" noChangeAspect="1" noMove="1" noResize="1" noEditPoints="1" noAdjustHandles="1" noChangeArrowheads="1" noChangeShapeType="1" noTextEdit="1"/>
              </p:cNvSpPr>
              <p:nvPr/>
            </p:nvSpPr>
            <p:spPr>
              <a:xfrm>
                <a:off x="4651780" y="5090651"/>
                <a:ext cx="3932960" cy="1477328"/>
              </a:xfrm>
              <a:prstGeom prst="rect">
                <a:avLst/>
              </a:prstGeom>
              <a:blipFill>
                <a:blip r:embed="rId8"/>
                <a:stretch>
                  <a:fillRect l="-1240" t="-2066" b="-5785"/>
                </a:stretch>
              </a:blipFill>
            </p:spPr>
            <p:txBody>
              <a:bodyPr/>
              <a:lstStyle/>
              <a:p>
                <a:r>
                  <a:rPr lang="zh-CN" altLang="en-US">
                    <a:noFill/>
                  </a:rPr>
                  <a:t> </a:t>
                </a:r>
              </a:p>
            </p:txBody>
          </p:sp>
        </mc:Fallback>
      </mc:AlternateContent>
      <p:pic>
        <p:nvPicPr>
          <p:cNvPr id="6" name="音频 5">
            <a:hlinkClick r:id="" action="ppaction://media"/>
            <a:extLst>
              <a:ext uri="{FF2B5EF4-FFF2-40B4-BE49-F238E27FC236}">
                <a16:creationId xmlns:a16="http://schemas.microsoft.com/office/drawing/2014/main" id="{BB7BF3E3-A0D9-4D9C-AF89-AD99A5892C9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537828880"/>
      </p:ext>
    </p:extLst>
  </p:cSld>
  <p:clrMapOvr>
    <a:masterClrMapping/>
  </p:clrMapOvr>
  <p:transition spd="slow" advTm="3992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hlinkClick r:id="rId6" action="ppaction://hlinksldjump" tooltip="返回解折叠成功图"/>
            <a:extLst>
              <a:ext uri="{FF2B5EF4-FFF2-40B4-BE49-F238E27FC236}">
                <a16:creationId xmlns:a16="http://schemas.microsoft.com/office/drawing/2014/main" id="{09EAE7E1-FB42-4DC4-B8AC-17A5E3920B4F}"/>
              </a:ext>
            </a:extLst>
          </p:cNvPr>
          <p:cNvPicPr>
            <a:picLocks noChangeAspect="1"/>
          </p:cNvPicPr>
          <p:nvPr/>
        </p:nvPicPr>
        <p:blipFill>
          <a:blip r:embed="rId7"/>
          <a:stretch>
            <a:fillRect/>
          </a:stretch>
        </p:blipFill>
        <p:spPr>
          <a:xfrm>
            <a:off x="3232187" y="727417"/>
            <a:ext cx="5867400" cy="4400550"/>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模式追踪问题</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17</a:t>
            </a:fld>
            <a:endParaRPr lang="en-US" altLang="zh-CN"/>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464284" cy="4921498"/>
              </a:xfrm>
            </p:spPr>
            <p:txBody>
              <a:bodyPr/>
              <a:lstStyle/>
              <a:p>
                <a:r>
                  <a:rPr lang="zh-CN" altLang="en-US" dirty="0"/>
                  <a:t>对 </a:t>
                </a:r>
                <a14:m>
                  <m:oMath xmlns:m="http://schemas.openxmlformats.org/officeDocument/2006/math">
                    <m:r>
                      <a:rPr lang="en-US" altLang="zh-CN" b="1" i="1" dirty="0">
                        <a:latin typeface="Cambria Math" panose="02040503050406030204" pitchFamily="18" charset="0"/>
                      </a:rPr>
                      <m:t>𝑨</m:t>
                    </m:r>
                  </m:oMath>
                </a14:m>
                <a:r>
                  <a:rPr lang="zh-CN" altLang="en-US" dirty="0"/>
                  <a:t> 的对角化</a:t>
                </a:r>
                <a:endParaRPr lang="en-US" altLang="zh-CN" dirty="0"/>
              </a:p>
              <a:p>
                <a:pPr marL="0" indent="0">
                  <a:buNone/>
                </a:pPr>
                <a14:m>
                  <m:oMathPara xmlns:m="http://schemas.openxmlformats.org/officeDocument/2006/math">
                    <m:oMathParaPr>
                      <m:jc m:val="centerGroup"/>
                    </m:oMathParaPr>
                    <m:oMath xmlns:m="http://schemas.openxmlformats.org/officeDocument/2006/math">
                      <m:r>
                        <a:rPr lang="en-US" altLang="zh-CN" b="1" i="1" dirty="0">
                          <a:solidFill>
                            <a:srgbClr val="000000"/>
                          </a:solidFill>
                          <a:latin typeface="Cambria Math" panose="02040503050406030204" pitchFamily="18" charset="0"/>
                        </a:rPr>
                        <m:t>𝑨</m:t>
                      </m:r>
                      <m:r>
                        <m:rPr>
                          <m:aln/>
                        </m:rPr>
                        <a:rPr lang="en-US" altLang="zh-CN">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𝑬</m:t>
                          </m:r>
                        </m:e>
                        <m:sub>
                          <m:r>
                            <a:rPr lang="en-US" altLang="zh-CN" i="1">
                              <a:latin typeface="Cambria Math" panose="02040503050406030204" pitchFamily="18" charset="0"/>
                            </a:rPr>
                            <m:t>𝐴</m:t>
                          </m:r>
                        </m:sub>
                      </m:sSub>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𝑬</m:t>
                          </m:r>
                        </m:e>
                        <m:sub>
                          <m:r>
                            <a:rPr lang="en-US" altLang="zh-CN" i="1">
                              <a:latin typeface="Cambria Math" panose="02040503050406030204" pitchFamily="18" charset="0"/>
                            </a:rPr>
                            <m:t>𝐴</m:t>
                          </m:r>
                        </m:sub>
                        <m:sup>
                          <m:r>
                            <a:rPr lang="en-US" altLang="zh-CN" i="1">
                              <a:latin typeface="Cambria Math" panose="02040503050406030204" pitchFamily="18" charset="0"/>
                            </a:rPr>
                            <m:t>−</m:t>
                          </m:r>
                          <m:r>
                            <a:rPr lang="en-US" altLang="zh-CN">
                              <a:latin typeface="Cambria Math" panose="02040503050406030204" pitchFamily="18" charset="0"/>
                            </a:rPr>
                            <m:t>1</m:t>
                          </m:r>
                        </m:sup>
                      </m:sSubSup>
                    </m:oMath>
                  </m:oMathPara>
                </a14:m>
                <a:endParaRPr lang="en-US" altLang="zh-CN" dirty="0"/>
              </a:p>
              <a:p>
                <a:pPr marL="0" indent="0">
                  <a:buNone/>
                </a:pPr>
                <a:r>
                  <a:rPr lang="zh-CN" altLang="en-US" dirty="0"/>
                  <a:t>问题：分解顺序不定</a:t>
                </a:r>
                <a:endParaRPr lang="en-US" altLang="zh-CN" dirty="0"/>
              </a:p>
              <a:p>
                <a:pPr marL="0" indent="0">
                  <a:buNone/>
                </a:pPr>
                <a14:m>
                  <m:oMathPara xmlns:m="http://schemas.openxmlformats.org/officeDocument/2006/math">
                    <m:oMathParaPr>
                      <m:jc m:val="centerGroup"/>
                    </m:oMathParaPr>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r>
                        <a:rPr lang="en-US" altLang="zh-CN" i="1">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i="1">
                                  <a:latin typeface="Cambria Math" panose="02040503050406030204" pitchFamily="18" charset="0"/>
                                </a:rPr>
                              </m:ctrlPr>
                            </m:mPr>
                            <m:mr>
                              <m:e>
                                <m:func>
                                  <m:funcPr>
                                    <m:ctrlPr>
                                      <a:rPr lang="en-US" altLang="zh-CN" b="0" i="1" smtClean="0">
                                        <a:latin typeface="Cambria Math" panose="02040503050406030204" pitchFamily="18" charset="0"/>
                                      </a:rPr>
                                    </m:ctrlPr>
                                  </m:funcPr>
                                  <m:fName>
                                    <m:r>
                                      <m:rPr>
                                        <m:sty m:val="p"/>
                                        <m:brk m:alnAt="7"/>
                                      </m:rPr>
                                      <a:rPr lang="en-US" altLang="zh-CN" b="0" i="0" smtClean="0">
                                        <a:latin typeface="Cambria Math" panose="02040503050406030204" pitchFamily="18" charset="0"/>
                                      </a:rPr>
                                      <m:t>c</m:t>
                                    </m:r>
                                    <m:r>
                                      <m:rPr>
                                        <m:sty m:val="p"/>
                                      </m:rPr>
                                      <a:rPr lang="en-US" altLang="zh-CN" b="0" i="0" smtClean="0">
                                        <a:latin typeface="Cambria Math" panose="02040503050406030204" pitchFamily="18" charset="0"/>
                                      </a:rPr>
                                      <m:t>osh</m:t>
                                    </m:r>
                                  </m:fName>
                                  <m:e>
                                    <m:sSub>
                                      <m:sSubPr>
                                        <m:ctrlPr>
                                          <a:rPr lang="en-US" altLang="zh-CN" b="0" i="1" smtClean="0">
                                            <a:latin typeface="Cambria Math" panose="02040503050406030204" pitchFamily="18" charset="0"/>
                                          </a:rPr>
                                        </m:ctrlPr>
                                      </m:sSubPr>
                                      <m:e>
                                        <m:r>
                                          <m:rPr>
                                            <m:brk m:alnAt="7"/>
                                          </m:rPr>
                                          <a:rPr lang="en-US" altLang="zh-CN" b="0" i="1" smtClean="0">
                                            <a:latin typeface="Cambria Math" panose="02040503050406030204" pitchFamily="18" charset="0"/>
                                          </a:rPr>
                                          <m:t>𝛾</m:t>
                                        </m:r>
                                      </m:e>
                                      <m:sub>
                                        <m:r>
                                          <m:rPr>
                                            <m:brk m:alnAt="7"/>
                                          </m:rPr>
                                          <a:rPr lang="en-US" altLang="zh-CN" b="0" i="1" smtClean="0">
                                            <a:latin typeface="Cambria Math" panose="02040503050406030204" pitchFamily="18" charset="0"/>
                                          </a:rPr>
                                          <m:t>1</m:t>
                                        </m:r>
                                      </m:sub>
                                    </m:sSub>
                                    <m:r>
                                      <m:rPr>
                                        <m:brk m:alnAt="7"/>
                                      </m:rPr>
                                      <a:rPr lang="en-US" altLang="zh-CN" b="0" i="1" smtClean="0">
                                        <a:latin typeface="Cambria Math" panose="02040503050406030204" pitchFamily="18" charset="0"/>
                                      </a:rPr>
                                      <m:t>𝑙</m:t>
                                    </m:r>
                                  </m:e>
                                </m:func>
                              </m:e>
                              <m:e>
                                <m:r>
                                  <a:rPr lang="en-US" altLang="zh-CN" i="1" smtClean="0">
                                    <a:latin typeface="Cambria Math" panose="02040503050406030204" pitchFamily="18" charset="0"/>
                                  </a:rPr>
                                  <m:t>0</m:t>
                                </m:r>
                              </m:e>
                            </m:mr>
                            <m:mr>
                              <m:e>
                                <m:r>
                                  <a:rPr lang="en-US" altLang="zh-CN" i="1" smtClean="0">
                                    <a:latin typeface="Cambria Math" panose="02040503050406030204" pitchFamily="18" charset="0"/>
                                  </a:rPr>
                                  <m:t>0</m:t>
                                </m:r>
                              </m:e>
                              <m:e>
                                <m:func>
                                  <m:funcPr>
                                    <m:ctrlPr>
                                      <a:rPr lang="en-US" altLang="zh-CN" i="1">
                                        <a:latin typeface="Cambria Math" panose="02040503050406030204" pitchFamily="18" charset="0"/>
                                      </a:rPr>
                                    </m:ctrlPr>
                                  </m:funcPr>
                                  <m:fName>
                                    <m:r>
                                      <m:rPr>
                                        <m:sty m:val="p"/>
                                        <m:brk m:alnAt="7"/>
                                      </m:rPr>
                                      <a:rPr lang="en-US" altLang="zh-CN">
                                        <a:latin typeface="Cambria Math" panose="02040503050406030204" pitchFamily="18" charset="0"/>
                                      </a:rPr>
                                      <m:t>c</m:t>
                                    </m:r>
                                    <m:r>
                                      <m:rPr>
                                        <m:sty m:val="p"/>
                                      </m:rPr>
                                      <a:rPr lang="en-US" altLang="zh-CN">
                                        <a:latin typeface="Cambria Math" panose="02040503050406030204" pitchFamily="18" charset="0"/>
                                      </a:rPr>
                                      <m:t>osh</m:t>
                                    </m:r>
                                  </m:fName>
                                  <m:e>
                                    <m:sSub>
                                      <m:sSubPr>
                                        <m:ctrlPr>
                                          <a:rPr lang="en-US" altLang="zh-CN" i="1">
                                            <a:latin typeface="Cambria Math" panose="02040503050406030204" pitchFamily="18" charset="0"/>
                                          </a:rPr>
                                        </m:ctrlPr>
                                      </m:sSubPr>
                                      <m:e>
                                        <m:r>
                                          <m:rPr>
                                            <m:brk m:alnAt="7"/>
                                          </m:rPr>
                                          <a:rPr lang="en-US" altLang="zh-CN" i="1">
                                            <a:latin typeface="Cambria Math" panose="02040503050406030204" pitchFamily="18" charset="0"/>
                                          </a:rPr>
                                          <m:t>𝛾</m:t>
                                        </m:r>
                                      </m:e>
                                      <m:sub>
                                        <m:r>
                                          <a:rPr lang="en-US" altLang="zh-CN" b="0" i="1" smtClean="0">
                                            <a:latin typeface="Cambria Math" panose="02040503050406030204" pitchFamily="18" charset="0"/>
                                          </a:rPr>
                                          <m:t>2</m:t>
                                        </m:r>
                                      </m:sub>
                                    </m:sSub>
                                    <m:r>
                                      <m:rPr>
                                        <m:brk m:alnAt="7"/>
                                      </m:rPr>
                                      <a:rPr lang="en-US" altLang="zh-CN" i="1">
                                        <a:latin typeface="Cambria Math" panose="02040503050406030204" pitchFamily="18" charset="0"/>
                                      </a:rPr>
                                      <m:t>𝑙</m:t>
                                    </m:r>
                                  </m:e>
                                </m:func>
                              </m:e>
                            </m:mr>
                          </m:m>
                        </m:e>
                      </m:d>
                    </m:oMath>
                    <m:oMath xmlns:m="http://schemas.openxmlformats.org/officeDocument/2006/math">
                      <m:sSubSup>
                        <m:sSubSupPr>
                          <m:ctrlPr>
                            <a:rPr lang="en-US" altLang="zh-CN" b="0" i="1" smtClean="0">
                              <a:latin typeface="Cambria Math" panose="02040503050406030204" pitchFamily="18" charset="0"/>
                            </a:rPr>
                          </m:ctrlPr>
                        </m:sSubSupPr>
                        <m:e>
                          <m:r>
                            <a:rPr lang="en-US" altLang="zh-CN" b="1" i="1">
                              <a:latin typeface="Cambria Math" panose="02040503050406030204" pitchFamily="18" charset="0"/>
                            </a:rPr>
                            <m:t>𝜦</m:t>
                          </m:r>
                        </m:e>
                        <m:sub>
                          <m:r>
                            <a:rPr lang="en-US" altLang="zh-CN" i="1">
                              <a:latin typeface="Cambria Math" panose="02040503050406030204" pitchFamily="18" charset="0"/>
                            </a:rPr>
                            <m:t>𝐴</m:t>
                          </m:r>
                        </m:sub>
                        <m:sup>
                          <m:r>
                            <a:rPr lang="en-US" altLang="zh-CN" b="0" i="1" smtClean="0">
                              <a:latin typeface="Cambria Math" panose="02040503050406030204" pitchFamily="18" charset="0"/>
                            </a:rPr>
                            <m:t>′</m:t>
                          </m:r>
                        </m:sup>
                      </m:sSubSup>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m>
                            <m:mPr>
                              <m:mcs>
                                <m:mc>
                                  <m:mcPr>
                                    <m:count m:val="2"/>
                                    <m:mcJc m:val="center"/>
                                  </m:mcPr>
                                </m:mc>
                              </m:mcs>
                              <m:ctrlPr>
                                <a:rPr lang="en-US" altLang="zh-CN" i="1">
                                  <a:latin typeface="Cambria Math" panose="02040503050406030204" pitchFamily="18" charset="0"/>
                                </a:rPr>
                              </m:ctrlPr>
                            </m:mPr>
                            <m:mr>
                              <m:e>
                                <m:func>
                                  <m:funcPr>
                                    <m:ctrlPr>
                                      <a:rPr lang="en-US" altLang="zh-CN" i="1">
                                        <a:latin typeface="Cambria Math" panose="02040503050406030204" pitchFamily="18" charset="0"/>
                                      </a:rPr>
                                    </m:ctrlPr>
                                  </m:funcPr>
                                  <m:fName>
                                    <m:r>
                                      <m:rPr>
                                        <m:sty m:val="p"/>
                                        <m:brk m:alnAt="7"/>
                                      </m:rPr>
                                      <a:rPr lang="en-US" altLang="zh-CN">
                                        <a:latin typeface="Cambria Math" panose="02040503050406030204" pitchFamily="18" charset="0"/>
                                      </a:rPr>
                                      <m:t>c</m:t>
                                    </m:r>
                                    <m:r>
                                      <m:rPr>
                                        <m:sty m:val="p"/>
                                      </m:rPr>
                                      <a:rPr lang="en-US" altLang="zh-CN">
                                        <a:latin typeface="Cambria Math" panose="02040503050406030204" pitchFamily="18" charset="0"/>
                                      </a:rPr>
                                      <m:t>osh</m:t>
                                    </m:r>
                                  </m:fName>
                                  <m:e>
                                    <m:sSub>
                                      <m:sSubPr>
                                        <m:ctrlPr>
                                          <a:rPr lang="en-US" altLang="zh-CN" i="1">
                                            <a:latin typeface="Cambria Math" panose="02040503050406030204" pitchFamily="18" charset="0"/>
                                          </a:rPr>
                                        </m:ctrlPr>
                                      </m:sSubPr>
                                      <m:e>
                                        <m:r>
                                          <m:rPr>
                                            <m:brk m:alnAt="7"/>
                                          </m:rPr>
                                          <a:rPr lang="en-US" altLang="zh-CN" i="1">
                                            <a:latin typeface="Cambria Math" panose="02040503050406030204" pitchFamily="18" charset="0"/>
                                          </a:rPr>
                                          <m:t>𝛾</m:t>
                                        </m:r>
                                      </m:e>
                                      <m:sub>
                                        <m:r>
                                          <a:rPr lang="en-US" altLang="zh-CN" b="0" i="1" smtClean="0">
                                            <a:latin typeface="Cambria Math" panose="02040503050406030204" pitchFamily="18" charset="0"/>
                                          </a:rPr>
                                          <m:t>2</m:t>
                                        </m:r>
                                      </m:sub>
                                    </m:sSub>
                                    <m:r>
                                      <m:rPr>
                                        <m:brk m:alnAt="7"/>
                                      </m:rPr>
                                      <a:rPr lang="en-US" altLang="zh-CN" i="1">
                                        <a:latin typeface="Cambria Math" panose="02040503050406030204" pitchFamily="18" charset="0"/>
                                      </a:rPr>
                                      <m:t>𝑙</m:t>
                                    </m:r>
                                  </m:e>
                                </m:func>
                              </m:e>
                              <m:e>
                                <m:r>
                                  <a:rPr lang="en-US" altLang="zh-CN" i="1" smtClean="0">
                                    <a:latin typeface="Cambria Math" panose="02040503050406030204" pitchFamily="18" charset="0"/>
                                  </a:rPr>
                                  <m:t>0</m:t>
                                </m:r>
                              </m:e>
                            </m:mr>
                            <m:mr>
                              <m:e>
                                <m:r>
                                  <a:rPr lang="en-US" altLang="zh-CN" i="1" smtClean="0">
                                    <a:latin typeface="Cambria Math" panose="02040503050406030204" pitchFamily="18" charset="0"/>
                                  </a:rPr>
                                  <m:t>0</m:t>
                                </m:r>
                              </m:e>
                              <m:e>
                                <m:func>
                                  <m:funcPr>
                                    <m:ctrlPr>
                                      <a:rPr lang="en-US" altLang="zh-CN" i="1">
                                        <a:latin typeface="Cambria Math" panose="02040503050406030204" pitchFamily="18" charset="0"/>
                                      </a:rPr>
                                    </m:ctrlPr>
                                  </m:funcPr>
                                  <m:fName>
                                    <m:r>
                                      <m:rPr>
                                        <m:sty m:val="p"/>
                                        <m:brk m:alnAt="7"/>
                                      </m:rPr>
                                      <a:rPr lang="en-US" altLang="zh-CN">
                                        <a:latin typeface="Cambria Math" panose="02040503050406030204" pitchFamily="18" charset="0"/>
                                      </a:rPr>
                                      <m:t>c</m:t>
                                    </m:r>
                                    <m:r>
                                      <m:rPr>
                                        <m:sty m:val="p"/>
                                      </m:rPr>
                                      <a:rPr lang="en-US" altLang="zh-CN">
                                        <a:latin typeface="Cambria Math" panose="02040503050406030204" pitchFamily="18" charset="0"/>
                                      </a:rPr>
                                      <m:t>osh</m:t>
                                    </m:r>
                                  </m:fName>
                                  <m:e>
                                    <m:sSub>
                                      <m:sSubPr>
                                        <m:ctrlPr>
                                          <a:rPr lang="en-US" altLang="zh-CN" i="1">
                                            <a:latin typeface="Cambria Math" panose="02040503050406030204" pitchFamily="18" charset="0"/>
                                          </a:rPr>
                                        </m:ctrlPr>
                                      </m:sSubPr>
                                      <m:e>
                                        <m:r>
                                          <m:rPr>
                                            <m:brk m:alnAt="7"/>
                                          </m:rPr>
                                          <a:rPr lang="en-US" altLang="zh-CN" i="1">
                                            <a:latin typeface="Cambria Math" panose="02040503050406030204" pitchFamily="18" charset="0"/>
                                          </a:rPr>
                                          <m:t>𝛾</m:t>
                                        </m:r>
                                      </m:e>
                                      <m:sub>
                                        <m:r>
                                          <a:rPr lang="en-US" altLang="zh-CN" b="0" i="1" smtClean="0">
                                            <a:latin typeface="Cambria Math" panose="02040503050406030204" pitchFamily="18" charset="0"/>
                                          </a:rPr>
                                          <m:t>1</m:t>
                                        </m:r>
                                      </m:sub>
                                    </m:sSub>
                                    <m:r>
                                      <m:rPr>
                                        <m:brk m:alnAt="7"/>
                                      </m:rPr>
                                      <a:rPr lang="en-US" altLang="zh-CN" i="1">
                                        <a:latin typeface="Cambria Math" panose="02040503050406030204" pitchFamily="18" charset="0"/>
                                      </a:rPr>
                                      <m:t>𝑙</m:t>
                                    </m:r>
                                  </m:e>
                                </m:func>
                              </m:e>
                            </m:mr>
                          </m:m>
                        </m:e>
                      </m:d>
                    </m:oMath>
                  </m:oMathPara>
                </a14:m>
                <a:endParaRPr lang="en-US" altLang="zh-CN" dirty="0"/>
              </a:p>
              <a:p>
                <a:r>
                  <a:rPr lang="zh-CN" altLang="en-US" dirty="0"/>
                  <a:t>不连续点计数总是针对同一个位置，然而特征值的排序可能任意改变</a:t>
                </a:r>
                <a:endParaRPr lang="en-US" altLang="zh-CN" dirty="0"/>
              </a:p>
              <a:p>
                <a:r>
                  <a:rPr lang="zh-CN" altLang="en-US" dirty="0"/>
                  <a:t>可能多判</a:t>
                </a:r>
                <a:r>
                  <a:rPr lang="en-US" altLang="zh-CN" dirty="0"/>
                  <a:t>/</a:t>
                </a:r>
                <a:r>
                  <a:rPr lang="zh-CN" altLang="en-US" dirty="0"/>
                  <a:t>早判跳变点导致解折叠失败，</a:t>
                </a:r>
                <a:r>
                  <a:rPr lang="zh-CN" altLang="en-US" b="1" dirty="0"/>
                  <a:t>见右图</a:t>
                </a:r>
              </a:p>
            </p:txBody>
          </p:sp>
        </mc:Choice>
        <mc:Fallback xmlns="">
          <p:sp>
            <p:nvSpPr>
              <p:cNvPr id="7" name="内容占位符 6">
                <a:extLst>
                  <a:ext uri="{FF2B5EF4-FFF2-40B4-BE49-F238E27FC236}">
                    <a16:creationId xmlns:a16="http://schemas.microsoft.com/office/drawing/2014/main" id="{2B444E26-6D47-4B0D-B7B4-EDC0B5346578}"/>
                  </a:ext>
                </a:extLst>
              </p:cNvPr>
              <p:cNvSpPr>
                <a:spLocks noGrp="1" noRot="1" noChangeAspect="1" noMove="1" noResize="1" noEditPoints="1" noAdjustHandles="1" noChangeArrowheads="1" noChangeShapeType="1" noTextEdit="1"/>
              </p:cNvSpPr>
              <p:nvPr>
                <p:ph sz="quarter" idx="10"/>
              </p:nvPr>
            </p:nvSpPr>
            <p:spPr>
              <a:xfrm>
                <a:off x="494026" y="1685678"/>
                <a:ext cx="3464284" cy="4921498"/>
              </a:xfrm>
              <a:blipFill>
                <a:blip r:embed="rId8"/>
                <a:stretch>
                  <a:fillRect l="-1937" t="-124" r="-193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B89F81D-594C-4023-B154-87041FC774CF}"/>
                  </a:ext>
                </a:extLst>
              </p:cNvPr>
              <p:cNvSpPr txBox="1"/>
              <p:nvPr/>
            </p:nvSpPr>
            <p:spPr>
              <a:xfrm>
                <a:off x="4651780" y="5090651"/>
                <a:ext cx="3932960" cy="1477328"/>
              </a:xfrm>
              <a:prstGeom prst="rect">
                <a:avLst/>
              </a:prstGeom>
              <a:noFill/>
            </p:spPr>
            <p:txBody>
              <a:bodyPr vert="horz" wrap="square" rtlCol="0">
                <a:spAutoFit/>
              </a:bodyPr>
              <a:lstStyle/>
              <a:p>
                <a:pPr algn="ctr"/>
                <a:r>
                  <a:rPr lang="zh-CN" altLang="en-US" b="1" dirty="0"/>
                  <a:t>相位解折叠失败：三导体传输线</a:t>
                </a:r>
                <a:endParaRPr lang="en-US" altLang="zh-CN" b="1" dirty="0"/>
              </a:p>
              <a:p>
                <a:r>
                  <a:rPr lang="zh-CN" altLang="en-US" dirty="0"/>
                  <a:t>横坐标：频率 </a:t>
                </a:r>
                <a:r>
                  <a:rPr lang="en-US" altLang="zh-CN" dirty="0"/>
                  <a:t>( Hz )</a:t>
                </a:r>
                <a:r>
                  <a:rPr lang="zh-CN" altLang="en-US" dirty="0"/>
                  <a:t>；</a:t>
                </a:r>
                <a:endParaRPr lang="en-US" altLang="zh-CN" dirty="0"/>
              </a:p>
              <a:p>
                <a:r>
                  <a:rPr lang="zh-CN" altLang="en-US" dirty="0"/>
                  <a:t>左纵坐标：衰减常数</a:t>
                </a:r>
                <a14:m>
                  <m:oMath xmlns:m="http://schemas.openxmlformats.org/officeDocument/2006/math">
                    <m:r>
                      <a:rPr lang="en-US" altLang="zh-CN" b="1" i="1" smtClean="0">
                        <a:latin typeface="Cambria Math" panose="02040503050406030204" pitchFamily="18" charset="0"/>
                      </a:rPr>
                      <m:t>𝜶</m:t>
                    </m:r>
                  </m:oMath>
                </a14:m>
                <a:r>
                  <a:rPr lang="zh-CN" altLang="en-US" dirty="0"/>
                  <a:t> </a:t>
                </a:r>
                <a:r>
                  <a:rPr lang="en-US" altLang="zh-CN" dirty="0"/>
                  <a:t>( Np/m )</a:t>
                </a:r>
              </a:p>
              <a:p>
                <a:r>
                  <a:rPr lang="zh-CN" altLang="en-US" dirty="0"/>
                  <a:t>右纵坐标：相位常数</a:t>
                </a:r>
                <a14:m>
                  <m:oMath xmlns:m="http://schemas.openxmlformats.org/officeDocument/2006/math">
                    <m:r>
                      <a:rPr lang="en-US" altLang="zh-CN" b="1" i="1" smtClean="0">
                        <a:latin typeface="Cambria Math" panose="02040503050406030204" pitchFamily="18" charset="0"/>
                      </a:rPr>
                      <m:t>𝜷</m:t>
                    </m:r>
                    <m:r>
                      <a:rPr lang="en-US" altLang="zh-CN" b="0" i="1" smtClean="0">
                        <a:latin typeface="Cambria Math" panose="02040503050406030204" pitchFamily="18" charset="0"/>
                      </a:rPr>
                      <m:t>𝑙</m:t>
                    </m:r>
                  </m:oMath>
                </a14:m>
                <a:r>
                  <a:rPr lang="zh-CN" altLang="en-US" dirty="0"/>
                  <a:t> </a:t>
                </a:r>
                <a:r>
                  <a:rPr lang="en-US" altLang="zh-CN" dirty="0"/>
                  <a:t>( rad )</a:t>
                </a:r>
              </a:p>
              <a:p>
                <a:r>
                  <a:rPr lang="zh-CN" altLang="en-US" dirty="0"/>
                  <a:t>蓝：模式</a:t>
                </a:r>
                <a:r>
                  <a:rPr lang="en-US" altLang="zh-CN" dirty="0"/>
                  <a:t>1</a:t>
                </a:r>
                <a:r>
                  <a:rPr lang="zh-CN" altLang="en-US" dirty="0"/>
                  <a:t>；红：模式</a:t>
                </a:r>
                <a:r>
                  <a:rPr lang="en-US" altLang="zh-CN" dirty="0"/>
                  <a:t>2</a:t>
                </a:r>
                <a:endParaRPr lang="zh-CN" altLang="en-US" dirty="0"/>
              </a:p>
            </p:txBody>
          </p:sp>
        </mc:Choice>
        <mc:Fallback xmlns="">
          <p:sp>
            <p:nvSpPr>
              <p:cNvPr id="10" name="文本框 9">
                <a:extLst>
                  <a:ext uri="{FF2B5EF4-FFF2-40B4-BE49-F238E27FC236}">
                    <a16:creationId xmlns:a16="http://schemas.microsoft.com/office/drawing/2014/main" id="{AB89F81D-594C-4023-B154-87041FC774CF}"/>
                  </a:ext>
                </a:extLst>
              </p:cNvPr>
              <p:cNvSpPr txBox="1">
                <a:spLocks noRot="1" noChangeAspect="1" noMove="1" noResize="1" noEditPoints="1" noAdjustHandles="1" noChangeArrowheads="1" noChangeShapeType="1" noTextEdit="1"/>
              </p:cNvSpPr>
              <p:nvPr/>
            </p:nvSpPr>
            <p:spPr>
              <a:xfrm>
                <a:off x="4651780" y="5090651"/>
                <a:ext cx="3932960" cy="1477328"/>
              </a:xfrm>
              <a:prstGeom prst="rect">
                <a:avLst/>
              </a:prstGeom>
              <a:blipFill>
                <a:blip r:embed="rId9"/>
                <a:stretch>
                  <a:fillRect l="-1240" t="-2066" b="-5785"/>
                </a:stretch>
              </a:blipFill>
            </p:spPr>
            <p:txBody>
              <a:bodyPr/>
              <a:lstStyle/>
              <a:p>
                <a:r>
                  <a:rPr lang="zh-CN" altLang="en-US">
                    <a:noFill/>
                  </a:rPr>
                  <a:t> </a:t>
                </a:r>
              </a:p>
            </p:txBody>
          </p:sp>
        </mc:Fallback>
      </mc:AlternateContent>
      <p:pic>
        <p:nvPicPr>
          <p:cNvPr id="6" name="音频 5">
            <a:hlinkClick r:id="" action="ppaction://media"/>
            <a:extLst>
              <a:ext uri="{FF2B5EF4-FFF2-40B4-BE49-F238E27FC236}">
                <a16:creationId xmlns:a16="http://schemas.microsoft.com/office/drawing/2014/main" id="{0013992E-4BF1-43DA-A565-1C7CD4CD308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762758336"/>
      </p:ext>
    </p:extLst>
  </p:cSld>
  <p:clrMapOvr>
    <a:masterClrMapping/>
  </p:clrMapOvr>
  <mc:AlternateContent xmlns:mc="http://schemas.openxmlformats.org/markup-compatibility/2006" xmlns:p14="http://schemas.microsoft.com/office/powerpoint/2010/main">
    <mc:Choice Requires="p14">
      <p:transition p14:dur="10" advTm="39606"/>
    </mc:Choice>
    <mc:Fallback xmlns="">
      <p:transition advTm="3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animEffect transition="in" filter="fade">
                                      <p:cBhvr>
                                        <p:cTn id="11" dur="500"/>
                                        <p:tgtEl>
                                          <p:spTgt spid="7">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如何实现模式追踪？</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18</a:t>
            </a:fld>
            <a:endParaRPr lang="en-US" altLang="zh-CN"/>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728170" cy="4921498"/>
              </a:xfrm>
            </p:spPr>
            <p:txBody>
              <a:bodyPr/>
              <a:lstStyle/>
              <a:p>
                <a:r>
                  <a:rPr lang="zh-CN" altLang="en-US" dirty="0"/>
                  <a:t>对 </a:t>
                </a:r>
                <a14:m>
                  <m:oMath xmlns:m="http://schemas.openxmlformats.org/officeDocument/2006/math">
                    <m:r>
                      <a:rPr lang="en-US" altLang="zh-CN" b="1" i="1" dirty="0">
                        <a:latin typeface="Cambria Math" panose="02040503050406030204" pitchFamily="18" charset="0"/>
                      </a:rPr>
                      <m:t>𝑨</m:t>
                    </m:r>
                  </m:oMath>
                </a14:m>
                <a:r>
                  <a:rPr lang="zh-CN" altLang="en-US" dirty="0"/>
                  <a:t> 的对角化</a:t>
                </a:r>
                <a:endParaRPr lang="en-US" altLang="zh-CN" dirty="0"/>
              </a:p>
              <a:p>
                <a:pPr marL="0" indent="0">
                  <a:buNone/>
                </a:pPr>
                <a14:m>
                  <m:oMathPara xmlns:m="http://schemas.openxmlformats.org/officeDocument/2006/math">
                    <m:oMathParaPr>
                      <m:jc m:val="centerGroup"/>
                    </m:oMathParaPr>
                    <m:oMath xmlns:m="http://schemas.openxmlformats.org/officeDocument/2006/math">
                      <m:r>
                        <a:rPr lang="en-US" altLang="zh-CN" b="1" i="1" dirty="0">
                          <a:solidFill>
                            <a:srgbClr val="000000"/>
                          </a:solidFill>
                          <a:latin typeface="Cambria Math" panose="02040503050406030204" pitchFamily="18" charset="0"/>
                        </a:rPr>
                        <m:t>𝑨</m:t>
                      </m:r>
                      <m:r>
                        <m:rPr>
                          <m:aln/>
                        </m:rPr>
                        <a:rPr lang="en-US" altLang="zh-CN">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𝑬</m:t>
                          </m:r>
                        </m:e>
                        <m:sub>
                          <m:r>
                            <a:rPr lang="en-US" altLang="zh-CN" i="1">
                              <a:latin typeface="Cambria Math" panose="02040503050406030204" pitchFamily="18" charset="0"/>
                            </a:rPr>
                            <m:t>𝐴</m:t>
                          </m:r>
                        </m:sub>
                      </m:sSub>
                      <m:sSub>
                        <m:sSubPr>
                          <m:ctrlPr>
                            <a:rPr lang="zh-CN" altLang="zh-CN" i="1">
                              <a:latin typeface="Cambria Math" panose="02040503050406030204" pitchFamily="18" charset="0"/>
                            </a:rPr>
                          </m:ctrlPr>
                        </m:sSubPr>
                        <m:e>
                          <m:r>
                            <a:rPr lang="en-US" altLang="zh-CN" b="1" i="1">
                              <a:latin typeface="Cambria Math" panose="02040503050406030204" pitchFamily="18" charset="0"/>
                            </a:rPr>
                            <m:t>𝜦</m:t>
                          </m:r>
                        </m:e>
                        <m:sub>
                          <m:r>
                            <a:rPr lang="en-US" altLang="zh-CN" i="1">
                              <a:latin typeface="Cambria Math" panose="02040503050406030204" pitchFamily="18" charset="0"/>
                            </a:rPr>
                            <m:t>𝐴</m:t>
                          </m:r>
                        </m:sub>
                      </m:sSub>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𝑬</m:t>
                          </m:r>
                        </m:e>
                        <m:sub>
                          <m:r>
                            <a:rPr lang="en-US" altLang="zh-CN" i="1">
                              <a:latin typeface="Cambria Math" panose="02040503050406030204" pitchFamily="18" charset="0"/>
                            </a:rPr>
                            <m:t>𝐴</m:t>
                          </m:r>
                        </m:sub>
                        <m:sup>
                          <m:r>
                            <a:rPr lang="en-US" altLang="zh-CN" i="1">
                              <a:latin typeface="Cambria Math" panose="02040503050406030204" pitchFamily="18" charset="0"/>
                            </a:rPr>
                            <m:t>−</m:t>
                          </m:r>
                          <m:r>
                            <a:rPr lang="en-US" altLang="zh-CN">
                              <a:latin typeface="Cambria Math" panose="02040503050406030204" pitchFamily="18" charset="0"/>
                            </a:rPr>
                            <m:t>1</m:t>
                          </m:r>
                        </m:sup>
                      </m:sSubSup>
                    </m:oMath>
                  </m:oMathPara>
                </a14:m>
                <a:endParaRPr lang="en-US" altLang="zh-CN" dirty="0"/>
              </a:p>
              <a:p>
                <a:r>
                  <a:rPr lang="zh-CN" altLang="en-US" dirty="0">
                    <a:latin typeface="Cambria Math" panose="02040503050406030204" pitchFamily="18" charset="0"/>
                  </a:rPr>
                  <a:t>考察特征向量矩阵</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𝑬</m:t>
                        </m:r>
                      </m:e>
                      <m:sub>
                        <m:r>
                          <a:rPr lang="en-US" altLang="zh-CN" i="1">
                            <a:latin typeface="Cambria Math" panose="02040503050406030204" pitchFamily="18" charset="0"/>
                          </a:rPr>
                          <m:t>𝐴</m:t>
                        </m:r>
                      </m:sub>
                    </m:sSub>
                    <m:r>
                      <a:rPr lang="en-US" altLang="zh-CN" i="1">
                        <a:latin typeface="Cambria Math" panose="02040503050406030204" pitchFamily="18" charset="0"/>
                      </a:rPr>
                      <m:t>=</m:t>
                    </m:r>
                    <m:r>
                      <a:rPr lang="en-US" altLang="zh-CN" b="1" i="1">
                        <a:latin typeface="Cambria Math" panose="02040503050406030204" pitchFamily="18" charset="0"/>
                      </a:rPr>
                      <m:t>𝑬</m:t>
                    </m:r>
                  </m:oMath>
                </a14:m>
                <a:endParaRPr lang="en-US" altLang="zh-CN" b="1"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CN" b="1" i="1" dirty="0">
                          <a:latin typeface="Cambria Math" panose="02040503050406030204" pitchFamily="18" charset="0"/>
                        </a:rPr>
                        <m:t>𝑬</m:t>
                      </m:r>
                      <m:d>
                        <m:dPr>
                          <m:ctrlPr>
                            <a:rPr lang="en-US" altLang="zh-CN" b="0" i="1" dirty="0" smtClean="0">
                              <a:latin typeface="Cambria Math" panose="02040503050406030204" pitchFamily="18" charset="0"/>
                            </a:rPr>
                          </m:ctrlPr>
                        </m:dPr>
                        <m:e>
                          <m:r>
                            <a:rPr lang="en-US" altLang="zh-CN" b="0" i="1" dirty="0" smtClean="0">
                              <a:latin typeface="Cambria Math" panose="02040503050406030204" pitchFamily="18" charset="0"/>
                            </a:rPr>
                            <m:t>𝜔</m:t>
                          </m:r>
                        </m:e>
                      </m:d>
                      <m:r>
                        <a:rPr lang="en-US" altLang="zh-CN" b="0" i="1" dirty="0" smtClean="0">
                          <a:latin typeface="Cambria Math" panose="02040503050406030204" pitchFamily="18" charset="0"/>
                        </a:rPr>
                        <m:t>=</m:t>
                      </m:r>
                      <m:d>
                        <m:dPr>
                          <m:ctrlPr>
                            <a:rPr lang="en-US" altLang="zh-CN" b="0" i="1" dirty="0" smtClean="0">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2</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𝑁</m:t>
                              </m:r>
                            </m:sub>
                          </m:sSub>
                        </m:e>
                      </m:d>
                    </m:oMath>
                  </m:oMathPara>
                </a14:m>
                <a:endParaRPr lang="en-US" altLang="zh-CN" dirty="0"/>
              </a:p>
              <a:p>
                <a:r>
                  <a:rPr lang="zh-CN" altLang="en-US" dirty="0"/>
                  <a:t>若特征向量已归一化，则由</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2</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𝑁</m:t>
                        </m:r>
                      </m:sub>
                    </m:sSub>
                  </m:oMath>
                </a14:m>
                <a:r>
                  <a:rPr lang="zh-CN" altLang="en-US" dirty="0"/>
                  <a:t>线性无关，知</a:t>
                </a:r>
                <a:endParaRPr lang="en-US" altLang="zh-CN"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zh-CN" altLang="zh-CN" i="1">
                              <a:latin typeface="Cambria Math" panose="02040503050406030204" pitchFamily="18" charset="0"/>
                              <a:ea typeface="Cambria Math" panose="02040503050406030204" pitchFamily="18" charset="0"/>
                            </a:rPr>
                          </m:ctrlPr>
                        </m:dPr>
                        <m:e>
                          <m:sSub>
                            <m:sSubPr>
                              <m:ctrlPr>
                                <a:rPr lang="zh-CN" altLang="zh-CN" i="1">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𝝃</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𝝃</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𝑗</m:t>
                              </m:r>
                            </m:sub>
                          </m:sSub>
                        </m:e>
                      </m:d>
                      <m:r>
                        <a:rPr lang="en-US" altLang="zh-CN">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i="1">
                              <a:latin typeface="Cambria Math" panose="02040503050406030204" pitchFamily="18" charset="0"/>
                              <a:ea typeface="Cambria Math" panose="02040503050406030204" pitchFamily="18" charset="0"/>
                            </a:rPr>
                          </m:ctrlPr>
                        </m:dPr>
                        <m:e>
                          <m:eqArr>
                            <m:eqArrPr>
                              <m:ctrlPr>
                                <a:rPr lang="zh-CN" altLang="zh-CN" i="1">
                                  <a:latin typeface="Cambria Math" panose="02040503050406030204" pitchFamily="18" charset="0"/>
                                  <a:ea typeface="Cambria Math" panose="02040503050406030204" pitchFamily="18" charset="0"/>
                                </a:rPr>
                              </m:ctrlPr>
                            </m:eqArrPr>
                            <m:e>
                              <m:r>
                                <a:rPr lang="en-US" altLang="zh-CN">
                                  <a:latin typeface="Cambria Math" panose="02040503050406030204" pitchFamily="18" charset="0"/>
                                  <a:ea typeface="宋体" panose="02010600030101010101" pitchFamily="2" charset="-122"/>
                                  <a:cs typeface="Times New Roman" panose="02020603050405020304" pitchFamily="18" charset="0"/>
                                </a:rPr>
                                <m:t>1,  &amp;</m:t>
                              </m:r>
                              <m:r>
                                <a:rPr lang="en-US" altLang="zh-CN" i="1">
                                  <a:latin typeface="Cambria Math" panose="02040503050406030204" pitchFamily="18" charset="0"/>
                                  <a:ea typeface="宋体" panose="02010600030101010101" pitchFamily="2" charset="-122"/>
                                  <a:cs typeface="Times New Roman" panose="02020603050405020304" pitchFamily="18" charset="0"/>
                                </a:rPr>
                                <m:t>𝑖</m:t>
                              </m:r>
                              <m:r>
                                <a:rPr lang="en-US" altLang="zh-CN">
                                  <a:latin typeface="Cambria Math" panose="02040503050406030204" pitchFamily="18" charset="0"/>
                                  <a:ea typeface="宋体" panose="02010600030101010101" pitchFamily="2" charset="-122"/>
                                  <a:cs typeface="Times New Roman" panose="02020603050405020304" pitchFamily="18" charset="0"/>
                                </a:rPr>
                                <m:t>=</m:t>
                              </m:r>
                              <m:r>
                                <a:rPr lang="en-US" altLang="zh-CN" i="1">
                                  <a:latin typeface="Cambria Math" panose="02040503050406030204" pitchFamily="18" charset="0"/>
                                  <a:ea typeface="宋体" panose="02010600030101010101" pitchFamily="2" charset="-122"/>
                                  <a:cs typeface="Times New Roman" panose="02020603050405020304" pitchFamily="18" charset="0"/>
                                </a:rPr>
                                <m:t>𝑗</m:t>
                              </m:r>
                              <m:r>
                                <a:rPr lang="en-US" altLang="zh-CN">
                                  <a:latin typeface="Cambria Math" panose="02040503050406030204" pitchFamily="18" charset="0"/>
                                  <a:ea typeface="宋体" panose="02010600030101010101" pitchFamily="2" charset="-122"/>
                                  <a:cs typeface="Times New Roman" panose="02020603050405020304" pitchFamily="18" charset="0"/>
                                </a:rPr>
                                <m:t>,</m:t>
                              </m:r>
                            </m:e>
                            <m:e>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宋体" panose="02010600030101010101" pitchFamily="2" charset="-122"/>
                                      <a:cs typeface="Times New Roman" panose="02020603050405020304" pitchFamily="18" charset="0"/>
                                    </a:rPr>
                                    <m:t>𝜇</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𝑖𝑗</m:t>
                                  </m:r>
                                </m:sub>
                              </m:sSub>
                              <m:r>
                                <a:rPr lang="en-US" altLang="zh-CN">
                                  <a:latin typeface="Cambria Math" panose="02040503050406030204" pitchFamily="18" charset="0"/>
                                  <a:ea typeface="宋体" panose="02010600030101010101" pitchFamily="2" charset="-122"/>
                                  <a:cs typeface="Times New Roman" panose="02020603050405020304" pitchFamily="18" charset="0"/>
                                </a:rPr>
                                <m:t>,  &amp;</m:t>
                              </m:r>
                              <m:r>
                                <a:rPr lang="en-US" altLang="zh-CN" i="1">
                                  <a:latin typeface="Cambria Math" panose="02040503050406030204" pitchFamily="18" charset="0"/>
                                  <a:ea typeface="宋体" panose="02010600030101010101" pitchFamily="2" charset="-122"/>
                                  <a:cs typeface="Times New Roman" panose="02020603050405020304" pitchFamily="18" charset="0"/>
                                </a:rPr>
                                <m:t>𝑖</m:t>
                              </m:r>
                              <m:r>
                                <a:rPr lang="en-US" altLang="zh-CN">
                                  <a:latin typeface="Cambria Math" panose="02040503050406030204" pitchFamily="18" charset="0"/>
                                  <a:ea typeface="宋体" panose="02010600030101010101" pitchFamily="2" charset="-122"/>
                                  <a:cs typeface="Times New Roman" panose="02020603050405020304" pitchFamily="18" charset="0"/>
                                </a:rPr>
                                <m:t>≠</m:t>
                              </m:r>
                              <m:r>
                                <a:rPr lang="en-US" altLang="zh-CN" i="1">
                                  <a:latin typeface="Cambria Math" panose="02040503050406030204" pitchFamily="18" charset="0"/>
                                  <a:ea typeface="宋体" panose="02010600030101010101" pitchFamily="2" charset="-122"/>
                                  <a:cs typeface="Times New Roman" panose="02020603050405020304" pitchFamily="18" charset="0"/>
                                </a:rPr>
                                <m:t>𝑗</m:t>
                              </m:r>
                            </m:e>
                          </m:eqArr>
                        </m:e>
                      </m:d>
                    </m:oMath>
                  </m:oMathPara>
                </a14:m>
                <a:endParaRPr lang="en-US" altLang="zh-CN" dirty="0"/>
              </a:p>
              <a:p>
                <a14:m>
                  <m:oMath xmlns:m="http://schemas.openxmlformats.org/officeDocument/2006/math">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m:rPr>
                            <m:sty m:val="p"/>
                          </m:rPr>
                          <a:rPr lang="en-US" altLang="zh-CN">
                            <a:latin typeface="Cambria Math" panose="02040503050406030204" pitchFamily="18" charset="0"/>
                          </a:rPr>
                          <m:t>H</m:t>
                        </m:r>
                      </m:sup>
                    </m:sSup>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oMath>
                </a14:m>
                <a:r>
                  <a:rPr lang="zh-CN" altLang="zh-CN" dirty="0"/>
                  <a:t>的主对角线元素的模都为</a:t>
                </a:r>
                <a:r>
                  <a:rPr lang="en-US" altLang="zh-CN" dirty="0"/>
                  <a:t>1</a:t>
                </a:r>
                <a:r>
                  <a:rPr lang="zh-CN" altLang="zh-CN" dirty="0"/>
                  <a:t>，而非主对角元素的模都</a:t>
                </a:r>
                <a:r>
                  <a:rPr lang="zh-CN" altLang="en-US" dirty="0"/>
                  <a:t>（远）</a:t>
                </a:r>
                <a:r>
                  <a:rPr lang="zh-CN" altLang="zh-CN" dirty="0"/>
                  <a:t>小于</a:t>
                </a:r>
                <a:r>
                  <a:rPr lang="en-US" altLang="zh-CN" dirty="0"/>
                  <a:t>1</a:t>
                </a:r>
              </a:p>
            </p:txBody>
          </p:sp>
        </mc:Choice>
        <mc:Fallback xmlns="">
          <p:sp>
            <p:nvSpPr>
              <p:cNvPr id="7" name="内容占位符 6">
                <a:extLst>
                  <a:ext uri="{FF2B5EF4-FFF2-40B4-BE49-F238E27FC236}">
                    <a16:creationId xmlns:a16="http://schemas.microsoft.com/office/drawing/2014/main" id="{2B444E26-6D47-4B0D-B7B4-EDC0B5346578}"/>
                  </a:ext>
                </a:extLst>
              </p:cNvPr>
              <p:cNvSpPr>
                <a:spLocks noGrp="1" noRot="1" noChangeAspect="1" noMove="1" noResize="1" noEditPoints="1" noAdjustHandles="1" noChangeArrowheads="1" noChangeShapeType="1" noTextEdit="1"/>
              </p:cNvSpPr>
              <p:nvPr>
                <p:ph sz="quarter" idx="10"/>
              </p:nvPr>
            </p:nvSpPr>
            <p:spPr>
              <a:xfrm>
                <a:off x="494026" y="1685678"/>
                <a:ext cx="3728170" cy="4921498"/>
              </a:xfrm>
              <a:blipFill>
                <a:blip r:embed="rId6"/>
                <a:stretch>
                  <a:fillRect l="-1797" t="-124" r="-98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内容占位符 6">
                <a:extLst>
                  <a:ext uri="{FF2B5EF4-FFF2-40B4-BE49-F238E27FC236}">
                    <a16:creationId xmlns:a16="http://schemas.microsoft.com/office/drawing/2014/main" id="{3451D9BC-D7D8-4FD1-94D7-0914EE1555FA}"/>
                  </a:ext>
                </a:extLst>
              </p:cNvPr>
              <p:cNvSpPr txBox="1">
                <a:spLocks/>
              </p:cNvSpPr>
              <p:nvPr/>
            </p:nvSpPr>
            <p:spPr>
              <a:xfrm>
                <a:off x="4680105" y="1623302"/>
                <a:ext cx="4077974" cy="49214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若 </a:t>
                </a:r>
                <a14:m>
                  <m:oMath xmlns:m="http://schemas.openxmlformats.org/officeDocument/2006/math">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r>
                      <a:rPr lang="en-US" altLang="zh-CN" b="1" i="1">
                        <a:latin typeface="Cambria Math" panose="02040503050406030204" pitchFamily="18" charset="0"/>
                      </a:rPr>
                      <m:t>,</m:t>
                    </m:r>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e>
                    </m:d>
                  </m:oMath>
                </a14:m>
                <a:r>
                  <a:rPr lang="zh-CN" altLang="en-US" dirty="0"/>
                  <a:t> 顺序正确，则若频率点间隔不大，</a:t>
                </a:r>
                <a14:m>
                  <m:oMath xmlns:m="http://schemas.openxmlformats.org/officeDocument/2006/math">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e>
                    </m:d>
                  </m:oMath>
                </a14:m>
                <a:r>
                  <a:rPr lang="zh-CN" altLang="en-US" dirty="0"/>
                  <a:t>与</a:t>
                </a:r>
                <a14:m>
                  <m:oMath xmlns:m="http://schemas.openxmlformats.org/officeDocument/2006/math">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oMath>
                </a14:m>
                <a:r>
                  <a:rPr lang="zh-CN" altLang="en-US" dirty="0"/>
                  <a:t> 应比较接近，从而矩阵</a:t>
                </a:r>
                <a:endParaRPr lang="en-US" altLang="zh-CN" dirty="0"/>
              </a:p>
              <a:p>
                <a:pPr marL="0" indent="0">
                  <a:buNone/>
                </a:pPr>
                <a14:m>
                  <m:oMathPara xmlns:m="http://schemas.openxmlformats.org/officeDocument/2006/math">
                    <m:oMathParaPr>
                      <m:jc m:val="centerGroup"/>
                    </m:oMathParaPr>
                    <m:oMath xmlns:m="http://schemas.openxmlformats.org/officeDocument/2006/math">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m:rPr>
                              <m:sty m:val="p"/>
                            </m:rPr>
                            <a:rPr lang="en-US" altLang="zh-CN">
                              <a:latin typeface="Cambria Math" panose="02040503050406030204" pitchFamily="18" charset="0"/>
                            </a:rPr>
                            <m:t>H</m:t>
                          </m:r>
                        </m:sup>
                      </m:sSup>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e>
                      </m:d>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oMath>
                  </m:oMathPara>
                </a14:m>
                <a:endParaRPr lang="en-US" altLang="zh-CN" b="1" dirty="0"/>
              </a:p>
              <a:p>
                <a:pPr marL="0" indent="0">
                  <a:buNone/>
                </a:pPr>
                <a:r>
                  <a:rPr lang="zh-CN" altLang="en-US" dirty="0"/>
                  <a:t>也具有类似 </a:t>
                </a:r>
                <a14:m>
                  <m:oMath xmlns:m="http://schemas.openxmlformats.org/officeDocument/2006/math">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m:rPr>
                            <m:sty m:val="p"/>
                          </m:rPr>
                          <a:rPr lang="en-US" altLang="zh-CN">
                            <a:latin typeface="Cambria Math" panose="02040503050406030204" pitchFamily="18" charset="0"/>
                          </a:rPr>
                          <m:t>H</m:t>
                        </m:r>
                      </m:sup>
                    </m:sSup>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oMath>
                </a14:m>
                <a:r>
                  <a:rPr lang="zh-CN" altLang="en-US" dirty="0"/>
                  <a:t> 的</a:t>
                </a:r>
                <a:r>
                  <a:rPr lang="zh-CN" altLang="en-US" b="1" dirty="0"/>
                  <a:t>性质</a:t>
                </a:r>
                <a:endParaRPr lang="en-US" altLang="zh-CN" b="1" dirty="0"/>
              </a:p>
              <a:p>
                <a14:m>
                  <m:oMath xmlns:m="http://schemas.openxmlformats.org/officeDocument/2006/math">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m:rPr>
                            <m:sty m:val="p"/>
                          </m:rPr>
                          <a:rPr lang="en-US" altLang="zh-CN">
                            <a:latin typeface="Cambria Math" panose="02040503050406030204" pitchFamily="18" charset="0"/>
                          </a:rPr>
                          <m:t>H</m:t>
                        </m:r>
                      </m:sup>
                    </m:sSup>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e>
                    </m:d>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oMath>
                </a14:m>
                <a:r>
                  <a:rPr lang="zh-CN" altLang="en-US" dirty="0"/>
                  <a:t> 的主对角元素的模之和最大（接近 </a:t>
                </a:r>
                <a:r>
                  <a:rPr lang="en-US" altLang="zh-CN" dirty="0"/>
                  <a:t>1</a:t>
                </a:r>
                <a:r>
                  <a:rPr lang="zh-CN" altLang="en-US" dirty="0"/>
                  <a:t>）</a:t>
                </a:r>
                <a:endParaRPr lang="en-US" altLang="zh-CN" dirty="0"/>
              </a:p>
              <a:p>
                <a:r>
                  <a:rPr lang="zh-CN" altLang="en-US" dirty="0"/>
                  <a:t>举例：若用 </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oMath>
                </a14:m>
                <a:r>
                  <a:rPr lang="zh-CN" altLang="en-US" dirty="0"/>
                  <a:t> 同每个</a:t>
                </a:r>
                <a14:m>
                  <m:oMath xmlns:m="http://schemas.openxmlformats.org/officeDocument/2006/math">
                    <m:sSub>
                      <m:sSubPr>
                        <m:ctrlPr>
                          <a:rPr lang="zh-CN" altLang="zh-CN" i="1">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𝝃</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i="1">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r>
                      <a:rPr lang="en-US" altLang="zh-CN" i="1">
                        <a:latin typeface="Cambria Math" panose="02040503050406030204" pitchFamily="18" charset="0"/>
                        <a:ea typeface="宋体" panose="02010600030101010101" pitchFamily="2" charset="-122"/>
                        <a:cs typeface="Times New Roman" panose="02020603050405020304" pitchFamily="18" charset="0"/>
                      </a:rPr>
                      <m:t>)</m:t>
                    </m:r>
                  </m:oMath>
                </a14:m>
                <a:r>
                  <a:rPr lang="zh-CN" altLang="en-US" dirty="0"/>
                  <a:t> 做内积，发现</a:t>
                </a:r>
                <a:endParaRPr lang="en-US" altLang="zh-CN" dirty="0"/>
              </a:p>
              <a:p>
                <a:pPr marL="0" indent="0">
                  <a:buNone/>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rPr>
                          </m:ctrlPr>
                        </m:sSubSupPr>
                        <m:e>
                          <m:r>
                            <a:rPr lang="en-US" altLang="zh-CN" b="1" i="1">
                              <a:latin typeface="Cambria Math" panose="02040503050406030204" pitchFamily="18" charset="0"/>
                            </a:rPr>
                            <m:t>𝝃</m:t>
                          </m:r>
                        </m:e>
                        <m:sub>
                          <m:r>
                            <a:rPr lang="en-US" altLang="zh-CN" i="1">
                              <a:latin typeface="Cambria Math" panose="02040503050406030204" pitchFamily="18" charset="0"/>
                            </a:rPr>
                            <m:t>1</m:t>
                          </m:r>
                        </m:sub>
                        <m:sup>
                          <m:r>
                            <m:rPr>
                              <m:sty m:val="p"/>
                            </m:rPr>
                            <a:rPr lang="en-US" altLang="zh-CN">
                              <a:latin typeface="Cambria Math" panose="02040503050406030204" pitchFamily="18" charset="0"/>
                            </a:rPr>
                            <m:t>H</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𝑁</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r>
                        <a:rPr lang="en-US" altLang="zh-CN" i="1">
                          <a:latin typeface="Cambria Math" panose="02040503050406030204" pitchFamily="18" charset="0"/>
                        </a:rPr>
                        <m:t>)</m:t>
                      </m:r>
                    </m:oMath>
                  </m:oMathPara>
                </a14:m>
                <a:endParaRPr lang="en-US" altLang="zh-CN" dirty="0"/>
              </a:p>
              <a:p>
                <a:pPr marL="0" indent="0">
                  <a:buNone/>
                </a:pPr>
                <a:r>
                  <a:rPr lang="zh-CN" altLang="en-US" dirty="0"/>
                  <a:t>的模为最大，则 </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oMath>
                </a14:m>
                <a:r>
                  <a:rPr lang="zh-CN" altLang="en-US" dirty="0"/>
                  <a:t> 应换到</a:t>
                </a:r>
                <a14:m>
                  <m:oMath xmlns:m="http://schemas.openxmlformats.org/officeDocument/2006/math">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r>
                      <a:rPr lang="en-US" altLang="zh-CN" b="1" i="1">
                        <a:latin typeface="Cambria Math" panose="02040503050406030204" pitchFamily="18" charset="0"/>
                      </a:rPr>
                      <m:t> </m:t>
                    </m:r>
                    <m:r>
                      <a:rPr lang="zh-CN" altLang="en-US" b="1" i="1">
                        <a:latin typeface="Cambria Math" panose="02040503050406030204" pitchFamily="18" charset="0"/>
                      </a:rPr>
                      <m:t>的</m:t>
                    </m:r>
                  </m:oMath>
                </a14:m>
                <a:r>
                  <a:rPr lang="zh-CN" altLang="en-US" dirty="0"/>
                  <a:t>第 </a:t>
                </a:r>
                <a14:m>
                  <m:oMath xmlns:m="http://schemas.openxmlformats.org/officeDocument/2006/math">
                    <m:r>
                      <a:rPr lang="en-US" altLang="zh-CN" i="1" dirty="0">
                        <a:latin typeface="Cambria Math" panose="02040503050406030204" pitchFamily="18" charset="0"/>
                      </a:rPr>
                      <m:t>𝑁</m:t>
                    </m:r>
                  </m:oMath>
                </a14:m>
                <a:r>
                  <a:rPr lang="zh-CN" altLang="en-US" dirty="0"/>
                  <a:t> 列</a:t>
                </a:r>
                <a:endParaRPr lang="en-US" altLang="zh-CN" dirty="0"/>
              </a:p>
            </p:txBody>
          </p:sp>
        </mc:Choice>
        <mc:Fallback xmlns="">
          <p:sp>
            <p:nvSpPr>
              <p:cNvPr id="9" name="内容占位符 6">
                <a:extLst>
                  <a:ext uri="{FF2B5EF4-FFF2-40B4-BE49-F238E27FC236}">
                    <a16:creationId xmlns:a16="http://schemas.microsoft.com/office/drawing/2014/main" id="{3451D9BC-D7D8-4FD1-94D7-0914EE1555FA}"/>
                  </a:ext>
                </a:extLst>
              </p:cNvPr>
              <p:cNvSpPr txBox="1">
                <a:spLocks noRot="1" noChangeAspect="1" noMove="1" noResize="1" noEditPoints="1" noAdjustHandles="1" noChangeArrowheads="1" noChangeShapeType="1" noTextEdit="1"/>
              </p:cNvSpPr>
              <p:nvPr/>
            </p:nvSpPr>
            <p:spPr>
              <a:xfrm>
                <a:off x="4680105" y="1623302"/>
                <a:ext cx="4077974" cy="4921498"/>
              </a:xfrm>
              <a:prstGeom prst="rect">
                <a:avLst/>
              </a:prstGeom>
              <a:blipFill>
                <a:blip r:embed="rId7"/>
                <a:stretch>
                  <a:fillRect l="-1644" t="-495" r="-1196"/>
                </a:stretch>
              </a:blipFill>
            </p:spPr>
            <p:txBody>
              <a:bodyPr/>
              <a:lstStyle/>
              <a:p>
                <a:r>
                  <a:rPr lang="zh-CN" altLang="en-US">
                    <a:noFill/>
                  </a:rPr>
                  <a:t> </a:t>
                </a:r>
              </a:p>
            </p:txBody>
          </p:sp>
        </mc:Fallback>
      </mc:AlternateContent>
      <p:pic>
        <p:nvPicPr>
          <p:cNvPr id="6" name="音频 5">
            <a:hlinkClick r:id="" action="ppaction://media"/>
            <a:extLst>
              <a:ext uri="{FF2B5EF4-FFF2-40B4-BE49-F238E27FC236}">
                <a16:creationId xmlns:a16="http://schemas.microsoft.com/office/drawing/2014/main" id="{B18405D4-224A-4664-8FB3-8F144215AA0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4140445435"/>
      </p:ext>
    </p:extLst>
  </p:cSld>
  <p:clrMapOvr>
    <a:masterClrMapping/>
  </p:clrMapOvr>
  <p:transition spd="slow" advTm="5002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EE35B34-1489-4D35-8117-83CFBDA24847}"/>
              </a:ext>
            </a:extLst>
          </p:cNvPr>
          <p:cNvPicPr>
            <a:picLocks noChangeAspect="1"/>
          </p:cNvPicPr>
          <p:nvPr/>
        </p:nvPicPr>
        <p:blipFill>
          <a:blip r:embed="rId5"/>
          <a:stretch>
            <a:fillRect/>
          </a:stretch>
        </p:blipFill>
        <p:spPr>
          <a:xfrm>
            <a:off x="0" y="1360902"/>
            <a:ext cx="5112048" cy="3834036"/>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如何实现模式追踪？</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19</a:t>
            </a:fld>
            <a:endParaRPr lang="en-US" altLang="zh-CN"/>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B89F81D-594C-4023-B154-87041FC774CF}"/>
                  </a:ext>
                </a:extLst>
              </p:cNvPr>
              <p:cNvSpPr txBox="1"/>
              <p:nvPr/>
            </p:nvSpPr>
            <p:spPr>
              <a:xfrm>
                <a:off x="343667" y="5183422"/>
                <a:ext cx="4713149" cy="1511311"/>
              </a:xfrm>
              <a:prstGeom prst="rect">
                <a:avLst/>
              </a:prstGeom>
              <a:noFill/>
            </p:spPr>
            <p:txBody>
              <a:bodyPr vert="horz" wrap="square" rtlCol="0">
                <a:spAutoFit/>
              </a:bodyPr>
              <a:lstStyle/>
              <a:p>
                <a:pPr algn="ctr"/>
                <a:r>
                  <a:rPr lang="en-US" altLang="zh-CN" b="1" dirty="0"/>
                  <a:t>Hermitian </a:t>
                </a:r>
                <a:r>
                  <a:rPr lang="zh-CN" altLang="en-US" b="1" dirty="0"/>
                  <a:t>内积图：三导体传输线</a:t>
                </a:r>
                <a:endParaRPr lang="en-US" altLang="zh-CN" b="1" dirty="0"/>
              </a:p>
              <a:p>
                <a:r>
                  <a:rPr lang="zh-CN" altLang="en-US" dirty="0"/>
                  <a:t>横坐标：频率 </a:t>
                </a:r>
                <a:r>
                  <a:rPr lang="en-US" altLang="zh-CN" dirty="0"/>
                  <a:t>( Hz )</a:t>
                </a:r>
                <a:r>
                  <a:rPr lang="zh-CN" altLang="en-US" dirty="0"/>
                  <a:t>；纵坐标：内积的模</a:t>
                </a:r>
                <a:endParaRPr lang="en-US" altLang="zh-CN" dirty="0"/>
              </a:p>
              <a:p>
                <a:r>
                  <a:rPr lang="zh-CN" altLang="en-US" dirty="0"/>
                  <a:t>上子图：当前频率位置</a:t>
                </a:r>
                <a:r>
                  <a:rPr lang="en-US" altLang="zh-CN" dirty="0"/>
                  <a:t>1</a:t>
                </a:r>
                <a:r>
                  <a:rPr lang="zh-CN" altLang="en-US" dirty="0"/>
                  <a:t>，即</a:t>
                </a:r>
                <a14:m>
                  <m:oMath xmlns:m="http://schemas.openxmlformats.org/officeDocument/2006/math">
                    <m:r>
                      <a:rPr lang="en-US" altLang="zh-CN" b="0" i="1" smtClean="0">
                        <a:latin typeface="Cambria Math" panose="02040503050406030204" pitchFamily="18" charset="0"/>
                      </a:rPr>
                      <m:t>𝑖</m:t>
                    </m:r>
                    <m:r>
                      <a:rPr lang="en-US" altLang="zh-CN" b="0" i="1" smtClean="0">
                        <a:latin typeface="Cambria Math" panose="02040503050406030204" pitchFamily="18" charset="0"/>
                      </a:rPr>
                      <m:t>=1</m:t>
                    </m:r>
                  </m:oMath>
                </a14:m>
                <a:r>
                  <a:rPr lang="zh-CN" altLang="en-US" dirty="0"/>
                  <a:t>；</a:t>
                </a:r>
                <a:endParaRPr lang="en-US" altLang="zh-CN" dirty="0"/>
              </a:p>
              <a:p>
                <a:r>
                  <a:rPr lang="zh-CN" altLang="en-US" dirty="0"/>
                  <a:t>下子图：当前频率位置</a:t>
                </a:r>
                <a:r>
                  <a:rPr lang="en-US" altLang="zh-CN" dirty="0"/>
                  <a:t>2</a:t>
                </a:r>
                <a:r>
                  <a:rPr lang="zh-CN" altLang="en-US" dirty="0"/>
                  <a:t>，即</a:t>
                </a:r>
                <a14:m>
                  <m:oMath xmlns:m="http://schemas.openxmlformats.org/officeDocument/2006/math">
                    <m:r>
                      <a:rPr lang="en-US" altLang="zh-CN" b="0" i="1" smtClean="0">
                        <a:latin typeface="Cambria Math" panose="02040503050406030204" pitchFamily="18" charset="0"/>
                      </a:rPr>
                      <m:t>𝑖</m:t>
                    </m:r>
                    <m:r>
                      <a:rPr lang="en-US" altLang="zh-CN" b="0" i="1" smtClean="0">
                        <a:latin typeface="Cambria Math" panose="02040503050406030204" pitchFamily="18" charset="0"/>
                      </a:rPr>
                      <m:t>=2</m:t>
                    </m:r>
                    <m:r>
                      <a:rPr lang="zh-CN" altLang="en-US" i="1">
                        <a:latin typeface="Cambria Math" panose="02040503050406030204" pitchFamily="18" charset="0"/>
                      </a:rPr>
                      <m:t>；</m:t>
                    </m:r>
                  </m:oMath>
                </a14:m>
                <a:endParaRPr lang="en-US" altLang="zh-CN" dirty="0"/>
              </a:p>
              <a:p>
                <a:r>
                  <a:rPr lang="zh-CN" altLang="en-US" dirty="0"/>
                  <a:t>蓝：</a:t>
                </a:r>
                <a14:m>
                  <m:oMath xmlns:m="http://schemas.openxmlformats.org/officeDocument/2006/math">
                    <m:sSubSup>
                      <m:sSubSupPr>
                        <m:ctrlPr>
                          <a:rPr lang="en-US" altLang="zh-CN" i="1">
                            <a:latin typeface="Cambria Math" panose="02040503050406030204" pitchFamily="18" charset="0"/>
                          </a:rPr>
                        </m:ctrlPr>
                      </m:sSubSupPr>
                      <m:e>
                        <m:r>
                          <a:rPr lang="en-US" altLang="zh-CN" b="1" i="1">
                            <a:latin typeface="Cambria Math" panose="02040503050406030204" pitchFamily="18" charset="0"/>
                          </a:rPr>
                          <m:t>𝝃</m:t>
                        </m:r>
                      </m:e>
                      <m:sub>
                        <m:r>
                          <a:rPr lang="en-US" altLang="zh-CN" b="0" i="1">
                            <a:latin typeface="Cambria Math" panose="02040503050406030204" pitchFamily="18" charset="0"/>
                          </a:rPr>
                          <m:t>𝑖</m:t>
                        </m:r>
                      </m:sub>
                      <m:sup>
                        <m:r>
                          <m:rPr>
                            <m:sty m:val="p"/>
                          </m:rPr>
                          <a:rPr lang="en-US" altLang="zh-CN">
                            <a:latin typeface="Cambria Math" panose="02040503050406030204" pitchFamily="18" charset="0"/>
                          </a:rPr>
                          <m:t>H</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b="0"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r>
                      <a:rPr lang="en-US" altLang="zh-CN" i="1">
                        <a:latin typeface="Cambria Math" panose="02040503050406030204" pitchFamily="18" charset="0"/>
                      </a:rPr>
                      <m:t>)</m:t>
                    </m:r>
                  </m:oMath>
                </a14:m>
                <a:r>
                  <a:rPr lang="zh-CN" altLang="en-US" dirty="0"/>
                  <a:t>；红：</a:t>
                </a:r>
                <a:r>
                  <a:rPr lang="en-US" altLang="zh-CN" dirty="0"/>
                  <a:t> </a:t>
                </a:r>
                <a14:m>
                  <m:oMath xmlns:m="http://schemas.openxmlformats.org/officeDocument/2006/math">
                    <m:sSubSup>
                      <m:sSubSupPr>
                        <m:ctrlPr>
                          <a:rPr lang="en-US" altLang="zh-CN" i="1">
                            <a:latin typeface="Cambria Math" panose="02040503050406030204" pitchFamily="18" charset="0"/>
                          </a:rPr>
                        </m:ctrlPr>
                      </m:sSubSupPr>
                      <m:e>
                        <m:r>
                          <a:rPr lang="en-US" altLang="zh-CN" b="1" i="1">
                            <a:latin typeface="Cambria Math" panose="02040503050406030204" pitchFamily="18" charset="0"/>
                          </a:rPr>
                          <m:t>𝝃</m:t>
                        </m:r>
                      </m:e>
                      <m:sub>
                        <m:r>
                          <a:rPr lang="en-US" altLang="zh-CN" i="1">
                            <a:latin typeface="Cambria Math" panose="02040503050406030204" pitchFamily="18" charset="0"/>
                          </a:rPr>
                          <m:t>𝑖</m:t>
                        </m:r>
                      </m:sub>
                      <m:sup>
                        <m:r>
                          <m:rPr>
                            <m:sty m:val="p"/>
                          </m:rPr>
                          <a:rPr lang="en-US" altLang="zh-CN">
                            <a:latin typeface="Cambria Math" panose="02040503050406030204" pitchFamily="18" charset="0"/>
                          </a:rPr>
                          <m:t>H</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b="0" i="1" smtClean="0">
                            <a:latin typeface="Cambria Math" panose="02040503050406030204" pitchFamily="18" charset="0"/>
                          </a:rPr>
                          <m:t>2</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r>
                      <a:rPr lang="en-US" altLang="zh-CN" i="1">
                        <a:latin typeface="Cambria Math" panose="02040503050406030204" pitchFamily="18" charset="0"/>
                      </a:rPr>
                      <m:t>)</m:t>
                    </m:r>
                  </m:oMath>
                </a14:m>
                <a:endParaRPr lang="zh-CN" altLang="en-US" dirty="0"/>
              </a:p>
            </p:txBody>
          </p:sp>
        </mc:Choice>
        <mc:Fallback xmlns="">
          <p:sp>
            <p:nvSpPr>
              <p:cNvPr id="10" name="文本框 9">
                <a:extLst>
                  <a:ext uri="{FF2B5EF4-FFF2-40B4-BE49-F238E27FC236}">
                    <a16:creationId xmlns:a16="http://schemas.microsoft.com/office/drawing/2014/main" id="{AB89F81D-594C-4023-B154-87041FC774CF}"/>
                  </a:ext>
                </a:extLst>
              </p:cNvPr>
              <p:cNvSpPr txBox="1">
                <a:spLocks noRot="1" noChangeAspect="1" noMove="1" noResize="1" noEditPoints="1" noAdjustHandles="1" noChangeArrowheads="1" noChangeShapeType="1" noTextEdit="1"/>
              </p:cNvSpPr>
              <p:nvPr/>
            </p:nvSpPr>
            <p:spPr>
              <a:xfrm>
                <a:off x="343667" y="5183422"/>
                <a:ext cx="4713149" cy="1511311"/>
              </a:xfrm>
              <a:prstGeom prst="rect">
                <a:avLst/>
              </a:prstGeom>
              <a:blipFill>
                <a:blip r:embed="rId6"/>
                <a:stretch>
                  <a:fillRect l="-1034" t="-2016" b="-4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内容占位符 6">
                <a:extLst>
                  <a:ext uri="{FF2B5EF4-FFF2-40B4-BE49-F238E27FC236}">
                    <a16:creationId xmlns:a16="http://schemas.microsoft.com/office/drawing/2014/main" id="{54DB42AE-7E5F-4E19-AF38-90F8E30A70D1}"/>
                  </a:ext>
                </a:extLst>
              </p:cNvPr>
              <p:cNvSpPr txBox="1">
                <a:spLocks/>
              </p:cNvSpPr>
              <p:nvPr/>
            </p:nvSpPr>
            <p:spPr>
              <a:xfrm>
                <a:off x="4680105" y="1623302"/>
                <a:ext cx="4077974" cy="49214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若 </a:t>
                </a:r>
                <a14:m>
                  <m:oMath xmlns:m="http://schemas.openxmlformats.org/officeDocument/2006/math">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r>
                      <a:rPr lang="en-US" altLang="zh-CN" b="1" i="1">
                        <a:latin typeface="Cambria Math" panose="02040503050406030204" pitchFamily="18" charset="0"/>
                      </a:rPr>
                      <m:t>,</m:t>
                    </m:r>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e>
                    </m:d>
                  </m:oMath>
                </a14:m>
                <a:r>
                  <a:rPr lang="zh-CN" altLang="en-US" dirty="0"/>
                  <a:t> 顺序正确，则若频率点间隔不大，</a:t>
                </a:r>
                <a14:m>
                  <m:oMath xmlns:m="http://schemas.openxmlformats.org/officeDocument/2006/math">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e>
                    </m:d>
                  </m:oMath>
                </a14:m>
                <a:r>
                  <a:rPr lang="zh-CN" altLang="en-US" dirty="0"/>
                  <a:t>与</a:t>
                </a:r>
                <a14:m>
                  <m:oMath xmlns:m="http://schemas.openxmlformats.org/officeDocument/2006/math">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oMath>
                </a14:m>
                <a:r>
                  <a:rPr lang="zh-CN" altLang="en-US" dirty="0"/>
                  <a:t> 应比较接近，从而矩阵</a:t>
                </a:r>
                <a:endParaRPr lang="en-US" altLang="zh-CN" dirty="0"/>
              </a:p>
              <a:p>
                <a:pPr marL="0" indent="0">
                  <a:buNone/>
                </a:pPr>
                <a14:m>
                  <m:oMathPara xmlns:m="http://schemas.openxmlformats.org/officeDocument/2006/math">
                    <m:oMathParaPr>
                      <m:jc m:val="centerGroup"/>
                    </m:oMathParaPr>
                    <m:oMath xmlns:m="http://schemas.openxmlformats.org/officeDocument/2006/math">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m:rPr>
                              <m:sty m:val="p"/>
                            </m:rPr>
                            <a:rPr lang="en-US" altLang="zh-CN">
                              <a:latin typeface="Cambria Math" panose="02040503050406030204" pitchFamily="18" charset="0"/>
                            </a:rPr>
                            <m:t>H</m:t>
                          </m:r>
                        </m:sup>
                      </m:sSup>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e>
                      </m:d>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oMath>
                  </m:oMathPara>
                </a14:m>
                <a:endParaRPr lang="en-US" altLang="zh-CN" b="1" dirty="0"/>
              </a:p>
              <a:p>
                <a:pPr marL="0" indent="0">
                  <a:buNone/>
                </a:pPr>
                <a:r>
                  <a:rPr lang="zh-CN" altLang="en-US" dirty="0"/>
                  <a:t>也具有类似 </a:t>
                </a:r>
                <a14:m>
                  <m:oMath xmlns:m="http://schemas.openxmlformats.org/officeDocument/2006/math">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m:rPr>
                            <m:sty m:val="p"/>
                          </m:rPr>
                          <a:rPr lang="en-US" altLang="zh-CN">
                            <a:latin typeface="Cambria Math" panose="02040503050406030204" pitchFamily="18" charset="0"/>
                          </a:rPr>
                          <m:t>H</m:t>
                        </m:r>
                      </m:sup>
                    </m:sSup>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oMath>
                </a14:m>
                <a:r>
                  <a:rPr lang="zh-CN" altLang="en-US" dirty="0"/>
                  <a:t> 的</a:t>
                </a:r>
                <a:r>
                  <a:rPr lang="zh-CN" altLang="en-US" b="1" dirty="0"/>
                  <a:t>性质</a:t>
                </a:r>
                <a:endParaRPr lang="en-US" altLang="zh-CN" b="1" dirty="0"/>
              </a:p>
              <a:p>
                <a14:m>
                  <m:oMath xmlns:m="http://schemas.openxmlformats.org/officeDocument/2006/math">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m:rPr>
                            <m:sty m:val="p"/>
                          </m:rPr>
                          <a:rPr lang="en-US" altLang="zh-CN">
                            <a:latin typeface="Cambria Math" panose="02040503050406030204" pitchFamily="18" charset="0"/>
                          </a:rPr>
                          <m:t>H</m:t>
                        </m:r>
                      </m:sup>
                    </m:sSup>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e>
                    </m:d>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oMath>
                </a14:m>
                <a:r>
                  <a:rPr lang="zh-CN" altLang="en-US" dirty="0"/>
                  <a:t> 的主对角元素的模之和最大（接近 </a:t>
                </a:r>
                <a:r>
                  <a:rPr lang="en-US" altLang="zh-CN" dirty="0"/>
                  <a:t>1</a:t>
                </a:r>
                <a:r>
                  <a:rPr lang="zh-CN" altLang="en-US" dirty="0"/>
                  <a:t>）</a:t>
                </a:r>
                <a:endParaRPr lang="en-US" altLang="zh-CN" dirty="0"/>
              </a:p>
              <a:p>
                <a:r>
                  <a:rPr lang="zh-CN" altLang="en-US" dirty="0"/>
                  <a:t>举例：若用 </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oMath>
                </a14:m>
                <a:r>
                  <a:rPr lang="zh-CN" altLang="en-US" dirty="0"/>
                  <a:t> 同每个</a:t>
                </a:r>
                <a14:m>
                  <m:oMath xmlns:m="http://schemas.openxmlformats.org/officeDocument/2006/math">
                    <m:sSub>
                      <m:sSubPr>
                        <m:ctrlPr>
                          <a:rPr lang="zh-CN" altLang="zh-CN" i="1">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ea typeface="宋体" panose="02010600030101010101" pitchFamily="2" charset="-122"/>
                            <a:cs typeface="Times New Roman" panose="02020603050405020304" pitchFamily="18" charset="0"/>
                          </a:rPr>
                          <m:t>𝝃</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i="1">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r>
                      <a:rPr lang="en-US" altLang="zh-CN" i="1">
                        <a:latin typeface="Cambria Math" panose="02040503050406030204" pitchFamily="18" charset="0"/>
                        <a:ea typeface="宋体" panose="02010600030101010101" pitchFamily="2" charset="-122"/>
                        <a:cs typeface="Times New Roman" panose="02020603050405020304" pitchFamily="18" charset="0"/>
                      </a:rPr>
                      <m:t>)</m:t>
                    </m:r>
                  </m:oMath>
                </a14:m>
                <a:r>
                  <a:rPr lang="zh-CN" altLang="en-US" dirty="0"/>
                  <a:t> 做内积，发现</a:t>
                </a:r>
                <a:endParaRPr lang="en-US" altLang="zh-CN" dirty="0"/>
              </a:p>
              <a:p>
                <a:pPr marL="0" indent="0">
                  <a:buNone/>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rPr>
                          </m:ctrlPr>
                        </m:sSubSupPr>
                        <m:e>
                          <m:r>
                            <a:rPr lang="en-US" altLang="zh-CN" b="1" i="1">
                              <a:latin typeface="Cambria Math" panose="02040503050406030204" pitchFamily="18" charset="0"/>
                            </a:rPr>
                            <m:t>𝝃</m:t>
                          </m:r>
                        </m:e>
                        <m:sub>
                          <m:r>
                            <a:rPr lang="en-US" altLang="zh-CN" i="1">
                              <a:latin typeface="Cambria Math" panose="02040503050406030204" pitchFamily="18" charset="0"/>
                            </a:rPr>
                            <m:t>1</m:t>
                          </m:r>
                        </m:sub>
                        <m:sup>
                          <m:r>
                            <m:rPr>
                              <m:sty m:val="p"/>
                            </m:rPr>
                            <a:rPr lang="en-US" altLang="zh-CN">
                              <a:latin typeface="Cambria Math" panose="02040503050406030204" pitchFamily="18" charset="0"/>
                            </a:rPr>
                            <m:t>H</m:t>
                          </m:r>
                        </m:sup>
                      </m:sSubSup>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𝑁</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r>
                        <a:rPr lang="en-US" altLang="zh-CN" i="1">
                          <a:latin typeface="Cambria Math" panose="02040503050406030204" pitchFamily="18" charset="0"/>
                        </a:rPr>
                        <m:t>)</m:t>
                      </m:r>
                    </m:oMath>
                  </m:oMathPara>
                </a14:m>
                <a:endParaRPr lang="en-US" altLang="zh-CN" dirty="0"/>
              </a:p>
              <a:p>
                <a:pPr marL="0" indent="0">
                  <a:buNone/>
                </a:pPr>
                <a:r>
                  <a:rPr lang="zh-CN" altLang="en-US" dirty="0"/>
                  <a:t>的模为最大，则 </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𝝃</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en-US" altLang="zh-CN" i="1">
                            <a:latin typeface="Cambria Math" panose="02040503050406030204" pitchFamily="18" charset="0"/>
                          </a:rPr>
                          <m:t>+1</m:t>
                        </m:r>
                      </m:sub>
                    </m:sSub>
                    <m:r>
                      <a:rPr lang="en-US" altLang="zh-CN" i="1">
                        <a:latin typeface="Cambria Math" panose="02040503050406030204" pitchFamily="18" charset="0"/>
                      </a:rPr>
                      <m:t>)</m:t>
                    </m:r>
                  </m:oMath>
                </a14:m>
                <a:r>
                  <a:rPr lang="zh-CN" altLang="en-US" dirty="0"/>
                  <a:t> 应换到</a:t>
                </a:r>
                <a14:m>
                  <m:oMath xmlns:m="http://schemas.openxmlformats.org/officeDocument/2006/math">
                    <m:r>
                      <a:rPr lang="en-US" altLang="zh-CN" b="1" i="1">
                        <a:latin typeface="Cambria Math" panose="02040503050406030204" pitchFamily="18" charset="0"/>
                      </a:rPr>
                      <m:t>𝑬</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r>
                      <a:rPr lang="en-US" altLang="zh-CN" b="1" i="1">
                        <a:latin typeface="Cambria Math" panose="02040503050406030204" pitchFamily="18" charset="0"/>
                      </a:rPr>
                      <m:t> </m:t>
                    </m:r>
                    <m:r>
                      <a:rPr lang="zh-CN" altLang="en-US" b="1" i="1">
                        <a:latin typeface="Cambria Math" panose="02040503050406030204" pitchFamily="18" charset="0"/>
                      </a:rPr>
                      <m:t>的</m:t>
                    </m:r>
                  </m:oMath>
                </a14:m>
                <a:r>
                  <a:rPr lang="zh-CN" altLang="en-US" dirty="0"/>
                  <a:t>第 </a:t>
                </a:r>
                <a14:m>
                  <m:oMath xmlns:m="http://schemas.openxmlformats.org/officeDocument/2006/math">
                    <m:r>
                      <a:rPr lang="en-US" altLang="zh-CN" i="1" dirty="0">
                        <a:latin typeface="Cambria Math" panose="02040503050406030204" pitchFamily="18" charset="0"/>
                      </a:rPr>
                      <m:t>𝑁</m:t>
                    </m:r>
                  </m:oMath>
                </a14:m>
                <a:r>
                  <a:rPr lang="zh-CN" altLang="en-US" dirty="0"/>
                  <a:t> 列</a:t>
                </a:r>
                <a:endParaRPr lang="en-US" altLang="zh-CN" dirty="0"/>
              </a:p>
            </p:txBody>
          </p:sp>
        </mc:Choice>
        <mc:Fallback xmlns="">
          <p:sp>
            <p:nvSpPr>
              <p:cNvPr id="9" name="内容占位符 6">
                <a:extLst>
                  <a:ext uri="{FF2B5EF4-FFF2-40B4-BE49-F238E27FC236}">
                    <a16:creationId xmlns:a16="http://schemas.microsoft.com/office/drawing/2014/main" id="{54DB42AE-7E5F-4E19-AF38-90F8E30A70D1}"/>
                  </a:ext>
                </a:extLst>
              </p:cNvPr>
              <p:cNvSpPr txBox="1">
                <a:spLocks noRot="1" noChangeAspect="1" noMove="1" noResize="1" noEditPoints="1" noAdjustHandles="1" noChangeArrowheads="1" noChangeShapeType="1" noTextEdit="1"/>
              </p:cNvSpPr>
              <p:nvPr/>
            </p:nvSpPr>
            <p:spPr>
              <a:xfrm>
                <a:off x="4680105" y="1623302"/>
                <a:ext cx="4077974" cy="4921498"/>
              </a:xfrm>
              <a:prstGeom prst="rect">
                <a:avLst/>
              </a:prstGeom>
              <a:blipFill>
                <a:blip r:embed="rId7"/>
                <a:stretch>
                  <a:fillRect l="-1644" t="-495" r="-1196"/>
                </a:stretch>
              </a:blipFill>
            </p:spPr>
            <p:txBody>
              <a:bodyPr/>
              <a:lstStyle/>
              <a:p>
                <a:r>
                  <a:rPr lang="zh-CN" altLang="en-US">
                    <a:noFill/>
                  </a:rPr>
                  <a:t> </a:t>
                </a:r>
              </a:p>
            </p:txBody>
          </p:sp>
        </mc:Fallback>
      </mc:AlternateContent>
      <p:pic>
        <p:nvPicPr>
          <p:cNvPr id="7" name="音频 6">
            <a:hlinkClick r:id="" action="ppaction://media"/>
            <a:extLst>
              <a:ext uri="{FF2B5EF4-FFF2-40B4-BE49-F238E27FC236}">
                <a16:creationId xmlns:a16="http://schemas.microsoft.com/office/drawing/2014/main" id="{4A78F72C-6447-4031-8D79-1AF5C8D73AD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599761096"/>
      </p:ext>
    </p:extLst>
  </p:cSld>
  <p:clrMapOvr>
    <a:masterClrMapping/>
  </p:clrMapOvr>
  <mc:AlternateContent xmlns:mc="http://schemas.openxmlformats.org/markup-compatibility/2006" xmlns:p14="http://schemas.microsoft.com/office/powerpoint/2010/main">
    <mc:Choice Requires="p14">
      <p:transition p14:dur="0" advTm="2244"/>
    </mc:Choice>
    <mc:Fallback xmlns="">
      <p:transition advTm="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z="3200" dirty="0"/>
              <a:t>基于 </a:t>
            </a:r>
            <a:r>
              <a:rPr lang="en-US" altLang="zh-CN" sz="3200" i="1" dirty="0"/>
              <a:t>S</a:t>
            </a:r>
            <a:r>
              <a:rPr lang="en-US" altLang="zh-CN" sz="3200" dirty="0"/>
              <a:t> </a:t>
            </a:r>
            <a:r>
              <a:rPr lang="zh-CN" altLang="en-US" sz="3200" dirty="0"/>
              <a:t>参数的多导体传输线 </a:t>
            </a:r>
            <a:r>
              <a:rPr lang="en-US" altLang="zh-CN" sz="3200" i="1" dirty="0"/>
              <a:t>RLCG</a:t>
            </a:r>
            <a:r>
              <a:rPr lang="en-US" altLang="zh-CN" sz="3200" dirty="0"/>
              <a:t> </a:t>
            </a:r>
            <a:r>
              <a:rPr lang="zh-CN" altLang="en-US" sz="3200" dirty="0"/>
              <a:t>提取算法</a:t>
            </a:r>
            <a:endParaRPr lang="zh-CN" altLang="en-US" sz="2400" dirty="0"/>
          </a:p>
        </p:txBody>
      </p:sp>
      <p:sp>
        <p:nvSpPr>
          <p:cNvPr id="5" name="副标题 4"/>
          <p:cNvSpPr>
            <a:spLocks noGrp="1"/>
          </p:cNvSpPr>
          <p:nvPr>
            <p:ph type="subTitle" idx="1"/>
          </p:nvPr>
        </p:nvSpPr>
        <p:spPr>
          <a:xfrm>
            <a:off x="469124" y="5183876"/>
            <a:ext cx="5820358" cy="468179"/>
          </a:xfrm>
        </p:spPr>
        <p:txBody>
          <a:bodyPr/>
          <a:lstStyle/>
          <a:p>
            <a:r>
              <a:rPr lang="zh-CN" altLang="en-US" dirty="0"/>
              <a:t>答辩人：危国锐</a:t>
            </a:r>
          </a:p>
        </p:txBody>
      </p:sp>
      <p:sp>
        <p:nvSpPr>
          <p:cNvPr id="6" name="文本占位符 5"/>
          <p:cNvSpPr>
            <a:spLocks noGrp="1"/>
          </p:cNvSpPr>
          <p:nvPr>
            <p:ph type="body" sz="quarter" idx="10"/>
          </p:nvPr>
        </p:nvSpPr>
        <p:spPr/>
        <p:txBody>
          <a:bodyPr/>
          <a:lstStyle/>
          <a:p>
            <a:r>
              <a:rPr lang="zh-CN" altLang="en-US" dirty="0"/>
              <a:t>导师：夏彬</a:t>
            </a:r>
          </a:p>
        </p:txBody>
      </p:sp>
      <p:pic>
        <p:nvPicPr>
          <p:cNvPr id="7" name="音频 6">
            <a:hlinkClick r:id="" action="ppaction://media"/>
            <a:extLst>
              <a:ext uri="{FF2B5EF4-FFF2-40B4-BE49-F238E27FC236}">
                <a16:creationId xmlns:a16="http://schemas.microsoft.com/office/drawing/2014/main" id="{9F8AF0ED-A436-4B6E-BF99-3FD4C2CC7C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049770824"/>
      </p:ext>
    </p:extLst>
  </p:cSld>
  <p:clrMapOvr>
    <a:masterClrMapping/>
  </p:clrMapOvr>
  <p:transition spd="med" advTm="1344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基于</a:t>
            </a:r>
            <a:r>
              <a:rPr lang="en-US" altLang="zh-CN" dirty="0"/>
              <a:t>Hermitian</a:t>
            </a:r>
            <a:r>
              <a:rPr lang="zh-CN" altLang="en-US" dirty="0"/>
              <a:t>内积的模式追踪算法</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20</a:t>
            </a:fld>
            <a:endParaRPr lang="en-US" altLang="zh-CN"/>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728170" cy="4921498"/>
              </a:xfrm>
            </p:spPr>
            <p:txBody>
              <a:bodyPr/>
              <a:lstStyle/>
              <a:p>
                <a:r>
                  <a:rPr lang="en-US" altLang="zh-CN" b="1" dirty="0"/>
                  <a:t>Step-1 ( </a:t>
                </a:r>
                <a:r>
                  <a:rPr lang="zh-CN" altLang="en-US" b="1" dirty="0"/>
                  <a:t>算法初始化</a:t>
                </a:r>
                <a:r>
                  <a:rPr lang="en-US" altLang="zh-CN" b="1" dirty="0"/>
                  <a:t> )</a:t>
                </a:r>
              </a:p>
              <a:p>
                <a:pPr lvl="1"/>
                <a:r>
                  <a:rPr lang="zh-CN" altLang="en-US" dirty="0"/>
                  <a:t>求</a:t>
                </a:r>
                <a14:m>
                  <m:oMath xmlns:m="http://schemas.openxmlformats.org/officeDocument/2006/math">
                    <m:r>
                      <a:rPr lang="en-US" altLang="zh-CN" b="1" i="1">
                        <a:latin typeface="Cambria Math" panose="02040503050406030204" pitchFamily="18" charset="0"/>
                      </a:rPr>
                      <m:t>𝑬</m:t>
                    </m:r>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0</m:t>
                        </m:r>
                      </m:sub>
                    </m:sSub>
                    <m:r>
                      <a:rPr lang="en-US" altLang="zh-CN" i="1">
                        <a:latin typeface="Cambria Math" panose="02040503050406030204" pitchFamily="18" charset="0"/>
                      </a:rPr>
                      <m:t>)</m:t>
                    </m:r>
                  </m:oMath>
                </a14:m>
                <a:r>
                  <a:rPr lang="zh-CN" altLang="zh-CN" dirty="0"/>
                  <a:t>和</a:t>
                </a:r>
                <a14:m>
                  <m:oMath xmlns:m="http://schemas.openxmlformats.org/officeDocument/2006/math">
                    <m:r>
                      <m:rPr>
                        <m:sty m:val="p"/>
                      </m:rPr>
                      <a:rPr lang="en-US" altLang="zh-CN">
                        <a:latin typeface="Cambria Math" panose="02040503050406030204" pitchFamily="18" charset="0"/>
                      </a:rPr>
                      <m:t>PV</m:t>
                    </m:r>
                    <m:d>
                      <m:dPr>
                        <m:ctrlPr>
                          <a:rPr lang="zh-CN" altLang="zh-CN" i="1">
                            <a:latin typeface="Cambria Math" panose="02040503050406030204" pitchFamily="18" charset="0"/>
                          </a:rPr>
                        </m:ctrlPr>
                      </m:dPr>
                      <m:e>
                        <m:r>
                          <a:rPr lang="en-US" altLang="zh-CN" b="1" i="1">
                            <a:latin typeface="Cambria Math" panose="02040503050406030204" pitchFamily="18" charset="0"/>
                          </a:rPr>
                          <m:t>𝜸</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0</m:t>
                                </m:r>
                              </m:sub>
                            </m:sSub>
                          </m:e>
                        </m:d>
                      </m:e>
                    </m:d>
                  </m:oMath>
                </a14:m>
                <a:r>
                  <a:rPr lang="zh-CN" altLang="en-US" dirty="0"/>
                  <a:t>，</a:t>
                </a:r>
                <a:endParaRPr lang="en-US" altLang="zh-CN" dirty="0"/>
              </a:p>
              <a:p>
                <a:pPr lvl="1"/>
                <a:r>
                  <a:rPr lang="zh-CN" altLang="en-US" dirty="0"/>
                  <a:t>令</a:t>
                </a:r>
                <a14:m>
                  <m:oMath xmlns:m="http://schemas.openxmlformats.org/officeDocument/2006/math">
                    <m:r>
                      <a:rPr lang="en-US" altLang="zh-CN" i="1">
                        <a:latin typeface="Cambria Math" panose="02040503050406030204" pitchFamily="18" charset="0"/>
                      </a:rPr>
                      <m:t>𝑘</m:t>
                    </m:r>
                    <m:r>
                      <a:rPr lang="en-US" altLang="zh-CN" i="1">
                        <a:latin typeface="Cambria Math" panose="02040503050406030204" pitchFamily="18" charset="0"/>
                      </a:rPr>
                      <m:t>=1</m:t>
                    </m:r>
                  </m:oMath>
                </a14:m>
                <a:endParaRPr lang="en-US" altLang="zh-CN" dirty="0"/>
              </a:p>
              <a:p>
                <a:r>
                  <a:rPr lang="en-US" altLang="zh-CN" b="1" dirty="0"/>
                  <a:t>Step-2 ( </a:t>
                </a:r>
                <a:r>
                  <a:rPr lang="zh-CN" altLang="en-US" b="1" dirty="0"/>
                  <a:t>当前频率点初始化</a:t>
                </a:r>
                <a:r>
                  <a:rPr lang="en-US" altLang="zh-CN" b="1" dirty="0"/>
                  <a:t> )</a:t>
                </a:r>
              </a:p>
              <a:p>
                <a:pPr lvl="1"/>
                <a:r>
                  <a:rPr lang="zh-CN" altLang="en-US" dirty="0"/>
                  <a:t>求</a:t>
                </a:r>
                <a14:m>
                  <m:oMath xmlns:m="http://schemas.openxmlformats.org/officeDocument/2006/math">
                    <m:r>
                      <a:rPr lang="en-US" altLang="zh-CN" b="1" i="1">
                        <a:latin typeface="Cambria Math" panose="02040503050406030204" pitchFamily="18" charset="0"/>
                      </a:rPr>
                      <m:t>𝑬</m:t>
                    </m:r>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r>
                      <a:rPr lang="en-US" altLang="zh-CN" i="1">
                        <a:latin typeface="Cambria Math" panose="02040503050406030204" pitchFamily="18" charset="0"/>
                      </a:rPr>
                      <m:t>)</m:t>
                    </m:r>
                  </m:oMath>
                </a14:m>
                <a:r>
                  <a:rPr lang="zh-CN" altLang="zh-CN" dirty="0"/>
                  <a:t>和</a:t>
                </a:r>
                <a14:m>
                  <m:oMath xmlns:m="http://schemas.openxmlformats.org/officeDocument/2006/math">
                    <m:r>
                      <m:rPr>
                        <m:sty m:val="p"/>
                      </m:rPr>
                      <a:rPr lang="en-US" altLang="zh-CN">
                        <a:latin typeface="Cambria Math" panose="02040503050406030204" pitchFamily="18" charset="0"/>
                      </a:rPr>
                      <m:t>PV</m:t>
                    </m:r>
                    <m:d>
                      <m:dPr>
                        <m:ctrlPr>
                          <a:rPr lang="zh-CN" altLang="zh-CN" i="1">
                            <a:latin typeface="Cambria Math" panose="02040503050406030204" pitchFamily="18" charset="0"/>
                          </a:rPr>
                        </m:ctrlPr>
                      </m:dPr>
                      <m:e>
                        <m:r>
                          <a:rPr lang="en-US" altLang="zh-CN" b="1" i="1">
                            <a:latin typeface="Cambria Math" panose="02040503050406030204" pitchFamily="18" charset="0"/>
                          </a:rPr>
                          <m:t>𝜸</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e>
                    </m:d>
                  </m:oMath>
                </a14:m>
                <a:endParaRPr lang="en-US" altLang="zh-CN" dirty="0"/>
              </a:p>
              <a:p>
                <a:r>
                  <a:rPr lang="en-US" altLang="zh-CN" b="1" dirty="0"/>
                  <a:t>Step-3 ( </a:t>
                </a:r>
                <a:r>
                  <a:rPr lang="zh-CN" altLang="en-US" b="1" dirty="0"/>
                  <a:t>计算</a:t>
                </a:r>
                <a:r>
                  <a:rPr lang="en-US" altLang="zh-CN" b="1" dirty="0"/>
                  <a:t>Hermitian</a:t>
                </a:r>
                <a:r>
                  <a:rPr lang="zh-CN" altLang="en-US" b="1" dirty="0"/>
                  <a:t>内积</a:t>
                </a:r>
                <a:r>
                  <a:rPr lang="en-US" altLang="zh-CN" b="1" dirty="0"/>
                  <a:t> )</a:t>
                </a:r>
              </a:p>
              <a:p>
                <a:pPr lvl="1"/>
                <a:r>
                  <a:rPr lang="zh-CN" altLang="en-US" dirty="0"/>
                  <a:t>求</a:t>
                </a:r>
                <a14:m>
                  <m:oMath xmlns:m="http://schemas.openxmlformats.org/officeDocument/2006/math">
                    <m:sSup>
                      <m:sSupPr>
                        <m:ctrlPr>
                          <a:rPr lang="zh-CN" altLang="zh-CN" b="1" i="1">
                            <a:latin typeface="Cambria Math" panose="02040503050406030204" pitchFamily="18" charset="0"/>
                          </a:rPr>
                        </m:ctrlPr>
                      </m:sSupPr>
                      <m:e>
                        <m:r>
                          <a:rPr lang="en-US" altLang="zh-CN" b="1" i="1">
                            <a:latin typeface="Cambria Math" panose="02040503050406030204" pitchFamily="18" charset="0"/>
                          </a:rPr>
                          <m:t>𝑬</m:t>
                        </m:r>
                      </m:e>
                      <m:sup>
                        <m:r>
                          <m:rPr>
                            <m:sty m:val="p"/>
                          </m:rPr>
                          <a:rPr lang="en-US" altLang="zh-CN">
                            <a:latin typeface="Cambria Math" panose="02040503050406030204" pitchFamily="18" charset="0"/>
                          </a:rPr>
                          <m:t>H</m:t>
                        </m:r>
                      </m:sup>
                    </m:sSup>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r>
                      <a:rPr lang="en-US" altLang="zh-CN" b="1" i="1">
                        <a:latin typeface="Cambria Math" panose="02040503050406030204" pitchFamily="18" charset="0"/>
                      </a:rPr>
                      <m:t>𝑬</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zh-CN" altLang="en-US" i="1">
                                <a:latin typeface="Cambria Math" panose="02040503050406030204" pitchFamily="18" charset="0"/>
                              </a:rPr>
                              <m:t>−</m:t>
                            </m:r>
                            <m:r>
                              <a:rPr lang="en-US" altLang="zh-CN">
                                <a:latin typeface="Cambria Math" panose="02040503050406030204" pitchFamily="18" charset="0"/>
                              </a:rPr>
                              <m:t>1</m:t>
                            </m:r>
                          </m:sub>
                        </m:sSub>
                      </m:e>
                    </m:d>
                  </m:oMath>
                </a14:m>
                <a:endParaRPr lang="en-US" altLang="zh-CN" dirty="0"/>
              </a:p>
              <a:p>
                <a:r>
                  <a:rPr lang="en-US" altLang="zh-CN" b="1" dirty="0"/>
                  <a:t>Step-4 ( </a:t>
                </a:r>
                <a:r>
                  <a:rPr lang="zh-CN" altLang="en-US" b="1" dirty="0"/>
                  <a:t>当前频率点重排</a:t>
                </a:r>
                <a:r>
                  <a:rPr lang="en-US" altLang="zh-CN" b="1" dirty="0"/>
                  <a:t> )</a:t>
                </a:r>
              </a:p>
              <a:p>
                <a:pPr lvl="1"/>
                <a:r>
                  <a:rPr lang="zh-CN" altLang="en-US" dirty="0"/>
                  <a:t>对</a:t>
                </a:r>
                <a14:m>
                  <m:oMath xmlns:m="http://schemas.openxmlformats.org/officeDocument/2006/math">
                    <m:r>
                      <a:rPr lang="en-US" altLang="zh-CN" b="1" i="1">
                        <a:latin typeface="Cambria Math" panose="02040503050406030204" pitchFamily="18" charset="0"/>
                      </a:rPr>
                      <m:t>𝑬</m:t>
                    </m:r>
                    <m:r>
                      <a:rPr lang="en-US" altLang="zh-CN" b="0" i="1">
                        <a:latin typeface="Cambria Math" panose="02040503050406030204" pitchFamily="18" charset="0"/>
                      </a:rPr>
                      <m:t>(</m:t>
                    </m:r>
                    <m:sSub>
                      <m:sSubPr>
                        <m:ctrlPr>
                          <a:rPr lang="zh-CN" altLang="zh-CN" i="1">
                            <a:latin typeface="Cambria Math" panose="02040503050406030204" pitchFamily="18" charset="0"/>
                          </a:rPr>
                        </m:ctrlPr>
                      </m:sSubPr>
                      <m:e>
                        <m:r>
                          <a:rPr lang="en-US" altLang="zh-CN" b="0" i="1">
                            <a:latin typeface="Cambria Math" panose="02040503050406030204" pitchFamily="18" charset="0"/>
                          </a:rPr>
                          <m:t>𝜔</m:t>
                        </m:r>
                      </m:e>
                      <m:sub>
                        <m:r>
                          <a:rPr lang="en-US" altLang="zh-CN" b="0" i="1">
                            <a:latin typeface="Cambria Math" panose="02040503050406030204" pitchFamily="18" charset="0"/>
                          </a:rPr>
                          <m:t>𝑘</m:t>
                        </m:r>
                      </m:sub>
                    </m:sSub>
                    <m:r>
                      <a:rPr lang="en-US" altLang="zh-CN" b="0" i="1">
                        <a:latin typeface="Cambria Math" panose="02040503050406030204" pitchFamily="18" charset="0"/>
                      </a:rPr>
                      <m:t>)</m:t>
                    </m:r>
                    <m:r>
                      <m:rPr>
                        <m:nor/>
                      </m:rPr>
                      <a:rPr lang="zh-CN" altLang="zh-CN" dirty="0"/>
                      <m:t>和</m:t>
                    </m:r>
                    <m:r>
                      <m:rPr>
                        <m:sty m:val="p"/>
                      </m:rPr>
                      <a:rPr lang="en-US" altLang="zh-CN" b="0" i="0">
                        <a:latin typeface="Cambria Math" panose="02040503050406030204" pitchFamily="18" charset="0"/>
                      </a:rPr>
                      <m:t>PV</m:t>
                    </m:r>
                    <m:d>
                      <m:dPr>
                        <m:ctrlPr>
                          <a:rPr lang="zh-CN" altLang="zh-CN" i="1">
                            <a:latin typeface="Cambria Math" panose="02040503050406030204" pitchFamily="18" charset="0"/>
                          </a:rPr>
                        </m:ctrlPr>
                      </m:dPr>
                      <m:e>
                        <m:r>
                          <a:rPr lang="en-US" altLang="zh-CN" b="1" i="1">
                            <a:latin typeface="Cambria Math" panose="02040503050406030204" pitchFamily="18" charset="0"/>
                          </a:rPr>
                          <m:t>𝜸</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b="0" i="1">
                                    <a:latin typeface="Cambria Math" panose="02040503050406030204" pitchFamily="18" charset="0"/>
                                  </a:rPr>
                                  <m:t>𝜔</m:t>
                                </m:r>
                              </m:e>
                              <m:sub>
                                <m:r>
                                  <a:rPr lang="en-US" altLang="zh-CN" b="0" i="1">
                                    <a:latin typeface="Cambria Math" panose="02040503050406030204" pitchFamily="18" charset="0"/>
                                  </a:rPr>
                                  <m:t>𝑘</m:t>
                                </m:r>
                              </m:sub>
                            </m:sSub>
                          </m:e>
                        </m:d>
                      </m:e>
                    </m:d>
                  </m:oMath>
                </a14:m>
                <a:r>
                  <a:rPr lang="zh-CN" altLang="en-US" dirty="0"/>
                  <a:t>重排</a:t>
                </a:r>
                <a:endParaRPr lang="en-US" altLang="zh-CN" dirty="0"/>
              </a:p>
              <a:p>
                <a:r>
                  <a:rPr lang="en-US" altLang="zh-CN" b="1" dirty="0"/>
                  <a:t>Step-5 ( </a:t>
                </a:r>
                <a:r>
                  <a:rPr lang="zh-CN" altLang="en-US" b="1" dirty="0"/>
                  <a:t>判终止条件</a:t>
                </a:r>
                <a:r>
                  <a:rPr lang="en-US" altLang="zh-CN" b="1" dirty="0"/>
                  <a:t> )</a:t>
                </a:r>
              </a:p>
              <a:p>
                <a:pPr lvl="1"/>
                <a:r>
                  <a:rPr lang="zh-CN" altLang="en-US" dirty="0"/>
                  <a:t>否则</a:t>
                </a:r>
                <a14:m>
                  <m:oMath xmlns:m="http://schemas.openxmlformats.org/officeDocument/2006/math">
                    <m:r>
                      <a:rPr lang="en-US" altLang="zh-CN" b="0" i="1" smtClean="0">
                        <a:latin typeface="Cambria Math" panose="02040503050406030204" pitchFamily="18" charset="0"/>
                      </a:rPr>
                      <m:t>𝑘</m:t>
                    </m:r>
                    <m:r>
                      <a:rPr lang="en-US" altLang="zh-CN" b="0" i="1" smtClean="0">
                        <a:latin typeface="Cambria Math" panose="02040503050406030204" pitchFamily="18" charset="0"/>
                      </a:rPr>
                      <m:t>=</m:t>
                    </m:r>
                    <m:r>
                      <a:rPr lang="en-US" altLang="zh-CN" b="0" i="1" smtClean="0">
                        <a:latin typeface="Cambria Math" panose="02040503050406030204" pitchFamily="18" charset="0"/>
                      </a:rPr>
                      <m:t>𝑘</m:t>
                    </m:r>
                    <m:r>
                      <a:rPr lang="en-US" altLang="zh-CN" b="0" i="1" smtClean="0">
                        <a:latin typeface="Cambria Math" panose="02040503050406030204" pitchFamily="18" charset="0"/>
                      </a:rPr>
                      <m:t>+1</m:t>
                    </m:r>
                  </m:oMath>
                </a14:m>
                <a:r>
                  <a:rPr lang="zh-CN" altLang="en-US" dirty="0"/>
                  <a:t>，转</a:t>
                </a:r>
                <a:r>
                  <a:rPr lang="en-US" altLang="zh-CN" b="1" dirty="0"/>
                  <a:t>Step-2</a:t>
                </a:r>
              </a:p>
            </p:txBody>
          </p:sp>
        </mc:Choice>
        <mc:Fallback xmlns="">
          <p:sp>
            <p:nvSpPr>
              <p:cNvPr id="7" name="内容占位符 6">
                <a:extLst>
                  <a:ext uri="{FF2B5EF4-FFF2-40B4-BE49-F238E27FC236}">
                    <a16:creationId xmlns:a16="http://schemas.microsoft.com/office/drawing/2014/main" id="{2B444E26-6D47-4B0D-B7B4-EDC0B5346578}"/>
                  </a:ext>
                </a:extLst>
              </p:cNvPr>
              <p:cNvSpPr>
                <a:spLocks noGrp="1" noRot="1" noChangeAspect="1" noMove="1" noResize="1" noEditPoints="1" noAdjustHandles="1" noChangeArrowheads="1" noChangeShapeType="1" noTextEdit="1"/>
              </p:cNvSpPr>
              <p:nvPr>
                <p:ph sz="quarter" idx="10"/>
              </p:nvPr>
            </p:nvSpPr>
            <p:spPr>
              <a:xfrm>
                <a:off x="494026" y="1685678"/>
                <a:ext cx="3728170" cy="4921498"/>
              </a:xfrm>
              <a:blipFill>
                <a:blip r:embed="rId5"/>
                <a:stretch>
                  <a:fillRect l="-1797" t="-124" b="-1487"/>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AB89F81D-594C-4023-B154-87041FC774CF}"/>
              </a:ext>
            </a:extLst>
          </p:cNvPr>
          <p:cNvSpPr txBox="1"/>
          <p:nvPr/>
        </p:nvSpPr>
        <p:spPr>
          <a:xfrm>
            <a:off x="4275810" y="6173334"/>
            <a:ext cx="4677945" cy="369332"/>
          </a:xfrm>
          <a:prstGeom prst="rect">
            <a:avLst/>
          </a:prstGeom>
          <a:noFill/>
        </p:spPr>
        <p:txBody>
          <a:bodyPr vert="horz" wrap="square" rtlCol="0">
            <a:spAutoFit/>
          </a:bodyPr>
          <a:lstStyle/>
          <a:p>
            <a:pPr algn="ctr"/>
            <a:r>
              <a:rPr lang="zh-CN" altLang="en-US" b="1" dirty="0"/>
              <a:t>基于 </a:t>
            </a:r>
            <a:r>
              <a:rPr lang="en-US" altLang="zh-CN" b="1" dirty="0"/>
              <a:t>Hermitian </a:t>
            </a:r>
            <a:r>
              <a:rPr lang="zh-CN" altLang="en-US" b="1" dirty="0"/>
              <a:t>内积的模式追踪算法</a:t>
            </a:r>
            <a:endParaRPr lang="en-US" altLang="zh-CN" b="1" dirty="0"/>
          </a:p>
        </p:txBody>
      </p:sp>
      <p:sp>
        <p:nvSpPr>
          <p:cNvPr id="8" name="Rectangle 4">
            <a:extLst>
              <a:ext uri="{FF2B5EF4-FFF2-40B4-BE49-F238E27FC236}">
                <a16:creationId xmlns:a16="http://schemas.microsoft.com/office/drawing/2014/main" id="{F8E6BC14-6499-4378-8291-810A5DD391E4}"/>
              </a:ext>
            </a:extLst>
          </p:cNvPr>
          <p:cNvSpPr>
            <a:spLocks noChangeArrowheads="1"/>
          </p:cNvSpPr>
          <p:nvPr/>
        </p:nvSpPr>
        <p:spPr bwMode="auto">
          <a:xfrm>
            <a:off x="4572000" y="17551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4" name="图片 13">
            <a:hlinkClick r:id="rId6" action="ppaction://hlinksldjump" tooltip="返回"/>
            <a:extLst>
              <a:ext uri="{FF2B5EF4-FFF2-40B4-BE49-F238E27FC236}">
                <a16:creationId xmlns:a16="http://schemas.microsoft.com/office/drawing/2014/main" id="{E1894CF1-B619-4420-B5EF-BFCD1FEE4273}"/>
              </a:ext>
            </a:extLst>
          </p:cNvPr>
          <p:cNvPicPr>
            <a:picLocks noChangeAspect="1"/>
          </p:cNvPicPr>
          <p:nvPr/>
        </p:nvPicPr>
        <p:blipFill>
          <a:blip r:embed="rId7"/>
          <a:stretch>
            <a:fillRect/>
          </a:stretch>
        </p:blipFill>
        <p:spPr>
          <a:xfrm>
            <a:off x="4134661" y="1755157"/>
            <a:ext cx="4686820" cy="4286281"/>
          </a:xfrm>
          <a:prstGeom prst="rect">
            <a:avLst/>
          </a:prstGeom>
        </p:spPr>
      </p:pic>
      <p:pic>
        <p:nvPicPr>
          <p:cNvPr id="6" name="音频 5">
            <a:hlinkClick r:id="" action="ppaction://media"/>
            <a:extLst>
              <a:ext uri="{FF2B5EF4-FFF2-40B4-BE49-F238E27FC236}">
                <a16:creationId xmlns:a16="http://schemas.microsoft.com/office/drawing/2014/main" id="{94C9023A-C24D-4CDC-82E8-AEE63115A8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9704239"/>
      </p:ext>
    </p:extLst>
  </p:cSld>
  <p:clrMapOvr>
    <a:masterClrMapping/>
  </p:clrMapOvr>
  <p:transition spd="med" advTm="5286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hlinkClick r:id="rId6" action="ppaction://hlinksldjump" tooltip="转至解折叠失败图"/>
            <a:extLst>
              <a:ext uri="{FF2B5EF4-FFF2-40B4-BE49-F238E27FC236}">
                <a16:creationId xmlns:a16="http://schemas.microsoft.com/office/drawing/2014/main" id="{5A32247B-3B21-443B-A458-96A28FC5CFB8}"/>
              </a:ext>
            </a:extLst>
          </p:cNvPr>
          <p:cNvPicPr>
            <a:picLocks noChangeAspect="1"/>
          </p:cNvPicPr>
          <p:nvPr/>
        </p:nvPicPr>
        <p:blipFill>
          <a:blip r:embed="rId7"/>
          <a:stretch>
            <a:fillRect/>
          </a:stretch>
        </p:blipFill>
        <p:spPr>
          <a:xfrm>
            <a:off x="3393201" y="787114"/>
            <a:ext cx="5867400" cy="4400550"/>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模式追踪 </a:t>
            </a:r>
            <a:r>
              <a:rPr lang="en-US" altLang="zh-CN" dirty="0"/>
              <a:t>+ </a:t>
            </a:r>
            <a:r>
              <a:rPr lang="zh-CN" altLang="en-US" dirty="0"/>
              <a:t>相位解折叠</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21</a:t>
            </a:fld>
            <a:endParaRPr lang="en-US" altLang="zh-CN"/>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728170" cy="4921498"/>
              </a:xfrm>
            </p:spPr>
            <p:txBody>
              <a:bodyPr/>
              <a:lstStyle/>
              <a:p>
                <a:r>
                  <a:rPr lang="en-US" altLang="zh-CN" b="1" dirty="0"/>
                  <a:t>Step-1 ( </a:t>
                </a:r>
                <a:r>
                  <a:rPr lang="zh-CN" altLang="en-US" b="1" dirty="0"/>
                  <a:t>算法初始化</a:t>
                </a:r>
                <a:r>
                  <a:rPr lang="en-US" altLang="zh-CN" b="1" dirty="0"/>
                  <a:t> )</a:t>
                </a:r>
              </a:p>
              <a:p>
                <a:pPr lvl="1"/>
                <a:r>
                  <a:rPr lang="zh-CN" altLang="en-US" dirty="0"/>
                  <a:t>求</a:t>
                </a:r>
                <a14:m>
                  <m:oMath xmlns:m="http://schemas.openxmlformats.org/officeDocument/2006/math">
                    <m:r>
                      <a:rPr lang="en-US" altLang="zh-CN" b="1" i="1">
                        <a:latin typeface="Cambria Math" panose="02040503050406030204" pitchFamily="18" charset="0"/>
                      </a:rPr>
                      <m:t>𝑬</m:t>
                    </m:r>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0</m:t>
                        </m:r>
                      </m:sub>
                    </m:sSub>
                    <m:r>
                      <a:rPr lang="en-US" altLang="zh-CN" i="1">
                        <a:latin typeface="Cambria Math" panose="02040503050406030204" pitchFamily="18" charset="0"/>
                      </a:rPr>
                      <m:t>)</m:t>
                    </m:r>
                  </m:oMath>
                </a14:m>
                <a:r>
                  <a:rPr lang="zh-CN" altLang="zh-CN" dirty="0"/>
                  <a:t>和</a:t>
                </a:r>
                <a14:m>
                  <m:oMath xmlns:m="http://schemas.openxmlformats.org/officeDocument/2006/math">
                    <m:r>
                      <m:rPr>
                        <m:sty m:val="p"/>
                      </m:rPr>
                      <a:rPr lang="en-US" altLang="zh-CN">
                        <a:latin typeface="Cambria Math" panose="02040503050406030204" pitchFamily="18" charset="0"/>
                      </a:rPr>
                      <m:t>PV</m:t>
                    </m:r>
                    <m:d>
                      <m:dPr>
                        <m:ctrlPr>
                          <a:rPr lang="zh-CN" altLang="zh-CN" i="1">
                            <a:latin typeface="Cambria Math" panose="02040503050406030204" pitchFamily="18" charset="0"/>
                          </a:rPr>
                        </m:ctrlPr>
                      </m:dPr>
                      <m:e>
                        <m:r>
                          <a:rPr lang="en-US" altLang="zh-CN" b="1" i="1">
                            <a:latin typeface="Cambria Math" panose="02040503050406030204" pitchFamily="18" charset="0"/>
                          </a:rPr>
                          <m:t>𝜸</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0</m:t>
                                </m:r>
                              </m:sub>
                            </m:sSub>
                          </m:e>
                        </m:d>
                      </m:e>
                    </m:d>
                  </m:oMath>
                </a14:m>
                <a:r>
                  <a:rPr lang="zh-CN" altLang="en-US" dirty="0"/>
                  <a:t>，</a:t>
                </a:r>
                <a:endParaRPr lang="en-US" altLang="zh-CN" dirty="0"/>
              </a:p>
              <a:p>
                <a:pPr lvl="1"/>
                <a:r>
                  <a:rPr lang="zh-CN" altLang="en-US" dirty="0"/>
                  <a:t>令</a:t>
                </a:r>
                <a14:m>
                  <m:oMath xmlns:m="http://schemas.openxmlformats.org/officeDocument/2006/math">
                    <m:r>
                      <a:rPr lang="en-US" altLang="zh-CN" i="1">
                        <a:latin typeface="Cambria Math" panose="02040503050406030204" pitchFamily="18" charset="0"/>
                      </a:rPr>
                      <m:t>𝑘</m:t>
                    </m:r>
                    <m:r>
                      <a:rPr lang="en-US" altLang="zh-CN" i="1">
                        <a:latin typeface="Cambria Math" panose="02040503050406030204" pitchFamily="18" charset="0"/>
                      </a:rPr>
                      <m:t>=1</m:t>
                    </m:r>
                  </m:oMath>
                </a14:m>
                <a:endParaRPr lang="en-US" altLang="zh-CN" dirty="0"/>
              </a:p>
              <a:p>
                <a:r>
                  <a:rPr lang="en-US" altLang="zh-CN" b="1" dirty="0"/>
                  <a:t>Step-2 ( </a:t>
                </a:r>
                <a:r>
                  <a:rPr lang="zh-CN" altLang="en-US" b="1" dirty="0"/>
                  <a:t>当前频率点初始化</a:t>
                </a:r>
                <a:r>
                  <a:rPr lang="en-US" altLang="zh-CN" b="1" dirty="0"/>
                  <a:t> )</a:t>
                </a:r>
              </a:p>
              <a:p>
                <a:pPr lvl="1"/>
                <a:r>
                  <a:rPr lang="zh-CN" altLang="en-US" dirty="0"/>
                  <a:t>求</a:t>
                </a:r>
                <a14:m>
                  <m:oMath xmlns:m="http://schemas.openxmlformats.org/officeDocument/2006/math">
                    <m:r>
                      <a:rPr lang="en-US" altLang="zh-CN" b="1" i="1">
                        <a:latin typeface="Cambria Math" panose="02040503050406030204" pitchFamily="18" charset="0"/>
                      </a:rPr>
                      <m:t>𝑬</m:t>
                    </m:r>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r>
                      <a:rPr lang="en-US" altLang="zh-CN" i="1">
                        <a:latin typeface="Cambria Math" panose="02040503050406030204" pitchFamily="18" charset="0"/>
                      </a:rPr>
                      <m:t>)</m:t>
                    </m:r>
                  </m:oMath>
                </a14:m>
                <a:r>
                  <a:rPr lang="zh-CN" altLang="zh-CN" dirty="0"/>
                  <a:t>和</a:t>
                </a:r>
                <a14:m>
                  <m:oMath xmlns:m="http://schemas.openxmlformats.org/officeDocument/2006/math">
                    <m:r>
                      <m:rPr>
                        <m:sty m:val="p"/>
                      </m:rPr>
                      <a:rPr lang="en-US" altLang="zh-CN">
                        <a:latin typeface="Cambria Math" panose="02040503050406030204" pitchFamily="18" charset="0"/>
                      </a:rPr>
                      <m:t>PV</m:t>
                    </m:r>
                    <m:d>
                      <m:dPr>
                        <m:ctrlPr>
                          <a:rPr lang="zh-CN" altLang="zh-CN" i="1">
                            <a:latin typeface="Cambria Math" panose="02040503050406030204" pitchFamily="18" charset="0"/>
                          </a:rPr>
                        </m:ctrlPr>
                      </m:dPr>
                      <m:e>
                        <m:r>
                          <a:rPr lang="en-US" altLang="zh-CN" b="1" i="1">
                            <a:latin typeface="Cambria Math" panose="02040503050406030204" pitchFamily="18" charset="0"/>
                          </a:rPr>
                          <m:t>𝜸</m:t>
                        </m:r>
                        <m:d>
                          <m:dPr>
                            <m:ctrlPr>
                              <a:rPr lang="zh-CN" altLang="zh-CN" b="1"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e>
                    </m:d>
                  </m:oMath>
                </a14:m>
                <a:endParaRPr lang="en-US" altLang="zh-CN" dirty="0"/>
              </a:p>
              <a:p>
                <a:r>
                  <a:rPr lang="en-US" altLang="zh-CN" b="1" dirty="0"/>
                  <a:t>Step-3 ( </a:t>
                </a:r>
                <a:r>
                  <a:rPr lang="zh-CN" altLang="en-US" b="1" dirty="0"/>
                  <a:t>计算</a:t>
                </a:r>
                <a:r>
                  <a:rPr lang="en-US" altLang="zh-CN" b="1" dirty="0"/>
                  <a:t>Hermitian</a:t>
                </a:r>
                <a:r>
                  <a:rPr lang="zh-CN" altLang="en-US" b="1" dirty="0"/>
                  <a:t>内积</a:t>
                </a:r>
                <a:r>
                  <a:rPr lang="en-US" altLang="zh-CN" b="1" dirty="0"/>
                  <a:t> )</a:t>
                </a:r>
              </a:p>
              <a:p>
                <a:pPr lvl="1"/>
                <a:r>
                  <a:rPr lang="zh-CN" altLang="en-US" dirty="0"/>
                  <a:t>求</a:t>
                </a:r>
                <a14:m>
                  <m:oMath xmlns:m="http://schemas.openxmlformats.org/officeDocument/2006/math">
                    <m:sSup>
                      <m:sSupPr>
                        <m:ctrlPr>
                          <a:rPr lang="zh-CN" altLang="zh-CN" b="1" i="1">
                            <a:latin typeface="Cambria Math" panose="02040503050406030204" pitchFamily="18" charset="0"/>
                          </a:rPr>
                        </m:ctrlPr>
                      </m:sSupPr>
                      <m:e>
                        <m:r>
                          <a:rPr lang="en-US" altLang="zh-CN" b="1" i="1">
                            <a:latin typeface="Cambria Math" panose="02040503050406030204" pitchFamily="18" charset="0"/>
                          </a:rPr>
                          <m:t>𝑬</m:t>
                        </m:r>
                      </m:e>
                      <m:sup>
                        <m:r>
                          <m:rPr>
                            <m:sty m:val="p"/>
                          </m:rPr>
                          <a:rPr lang="en-US" altLang="zh-CN">
                            <a:latin typeface="Cambria Math" panose="02040503050406030204" pitchFamily="18" charset="0"/>
                          </a:rPr>
                          <m:t>H</m:t>
                        </m:r>
                      </m:sup>
                    </m:sSup>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sub>
                        </m:sSub>
                      </m:e>
                    </m:d>
                    <m:r>
                      <a:rPr lang="en-US" altLang="zh-CN" b="1" i="1">
                        <a:latin typeface="Cambria Math" panose="02040503050406030204" pitchFamily="18" charset="0"/>
                      </a:rPr>
                      <m:t>𝑬</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𝑘</m:t>
                            </m:r>
                            <m:r>
                              <a:rPr lang="zh-CN" altLang="en-US" i="1">
                                <a:latin typeface="Cambria Math" panose="02040503050406030204" pitchFamily="18" charset="0"/>
                              </a:rPr>
                              <m:t>−</m:t>
                            </m:r>
                            <m:r>
                              <a:rPr lang="en-US" altLang="zh-CN">
                                <a:latin typeface="Cambria Math" panose="02040503050406030204" pitchFamily="18" charset="0"/>
                              </a:rPr>
                              <m:t>1</m:t>
                            </m:r>
                          </m:sub>
                        </m:sSub>
                      </m:e>
                    </m:d>
                  </m:oMath>
                </a14:m>
                <a:endParaRPr lang="en-US" altLang="zh-CN" dirty="0"/>
              </a:p>
              <a:p>
                <a:r>
                  <a:rPr lang="en-US" altLang="zh-CN" b="1" dirty="0"/>
                  <a:t>Step-4 ( </a:t>
                </a:r>
                <a:r>
                  <a:rPr lang="zh-CN" altLang="en-US" b="1" dirty="0"/>
                  <a:t>当前频率点重排</a:t>
                </a:r>
                <a:r>
                  <a:rPr lang="en-US" altLang="zh-CN" b="1" dirty="0"/>
                  <a:t> )</a:t>
                </a:r>
              </a:p>
              <a:p>
                <a:pPr lvl="1"/>
                <a:r>
                  <a:rPr lang="zh-CN" altLang="en-US" dirty="0"/>
                  <a:t>对</a:t>
                </a:r>
                <a14:m>
                  <m:oMath xmlns:m="http://schemas.openxmlformats.org/officeDocument/2006/math">
                    <m:r>
                      <a:rPr lang="en-US" altLang="zh-CN" b="1" i="1">
                        <a:latin typeface="Cambria Math" panose="02040503050406030204" pitchFamily="18" charset="0"/>
                      </a:rPr>
                      <m:t>𝑬</m:t>
                    </m:r>
                    <m:r>
                      <a:rPr lang="en-US" altLang="zh-CN" b="0" i="1">
                        <a:latin typeface="Cambria Math" panose="02040503050406030204" pitchFamily="18" charset="0"/>
                      </a:rPr>
                      <m:t>(</m:t>
                    </m:r>
                    <m:sSub>
                      <m:sSubPr>
                        <m:ctrlPr>
                          <a:rPr lang="zh-CN" altLang="zh-CN" i="1">
                            <a:latin typeface="Cambria Math" panose="02040503050406030204" pitchFamily="18" charset="0"/>
                          </a:rPr>
                        </m:ctrlPr>
                      </m:sSubPr>
                      <m:e>
                        <m:r>
                          <a:rPr lang="en-US" altLang="zh-CN" b="0" i="1">
                            <a:latin typeface="Cambria Math" panose="02040503050406030204" pitchFamily="18" charset="0"/>
                          </a:rPr>
                          <m:t>𝜔</m:t>
                        </m:r>
                      </m:e>
                      <m:sub>
                        <m:r>
                          <a:rPr lang="en-US" altLang="zh-CN" b="0" i="1">
                            <a:latin typeface="Cambria Math" panose="02040503050406030204" pitchFamily="18" charset="0"/>
                          </a:rPr>
                          <m:t>𝑘</m:t>
                        </m:r>
                      </m:sub>
                    </m:sSub>
                    <m:r>
                      <a:rPr lang="en-US" altLang="zh-CN" b="0" i="1">
                        <a:latin typeface="Cambria Math" panose="02040503050406030204" pitchFamily="18" charset="0"/>
                      </a:rPr>
                      <m:t>)</m:t>
                    </m:r>
                    <m:r>
                      <m:rPr>
                        <m:nor/>
                      </m:rPr>
                      <a:rPr lang="zh-CN" altLang="zh-CN" dirty="0"/>
                      <m:t>和</m:t>
                    </m:r>
                    <m:r>
                      <m:rPr>
                        <m:sty m:val="p"/>
                      </m:rPr>
                      <a:rPr lang="en-US" altLang="zh-CN" b="0" i="0">
                        <a:latin typeface="Cambria Math" panose="02040503050406030204" pitchFamily="18" charset="0"/>
                      </a:rPr>
                      <m:t>PV</m:t>
                    </m:r>
                    <m:d>
                      <m:dPr>
                        <m:ctrlPr>
                          <a:rPr lang="zh-CN" altLang="zh-CN" i="1">
                            <a:latin typeface="Cambria Math" panose="02040503050406030204" pitchFamily="18" charset="0"/>
                          </a:rPr>
                        </m:ctrlPr>
                      </m:dPr>
                      <m:e>
                        <m:r>
                          <a:rPr lang="en-US" altLang="zh-CN" b="1" i="1">
                            <a:latin typeface="Cambria Math" panose="02040503050406030204" pitchFamily="18" charset="0"/>
                          </a:rPr>
                          <m:t>𝜸</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b="0" i="1">
                                    <a:latin typeface="Cambria Math" panose="02040503050406030204" pitchFamily="18" charset="0"/>
                                  </a:rPr>
                                  <m:t>𝜔</m:t>
                                </m:r>
                              </m:e>
                              <m:sub>
                                <m:r>
                                  <a:rPr lang="en-US" altLang="zh-CN" b="0" i="1">
                                    <a:latin typeface="Cambria Math" panose="02040503050406030204" pitchFamily="18" charset="0"/>
                                  </a:rPr>
                                  <m:t>𝑘</m:t>
                                </m:r>
                              </m:sub>
                            </m:sSub>
                          </m:e>
                        </m:d>
                      </m:e>
                    </m:d>
                  </m:oMath>
                </a14:m>
                <a:r>
                  <a:rPr lang="zh-CN" altLang="en-US" dirty="0"/>
                  <a:t>重排</a:t>
                </a:r>
                <a:endParaRPr lang="en-US" altLang="zh-CN" dirty="0"/>
              </a:p>
              <a:p>
                <a:r>
                  <a:rPr lang="en-US" altLang="zh-CN" b="1" dirty="0"/>
                  <a:t>Step-5 ( </a:t>
                </a:r>
                <a:r>
                  <a:rPr lang="zh-CN" altLang="en-US" b="1" dirty="0"/>
                  <a:t>判终止条件</a:t>
                </a:r>
                <a:r>
                  <a:rPr lang="en-US" altLang="zh-CN" b="1" dirty="0"/>
                  <a:t> )</a:t>
                </a:r>
              </a:p>
              <a:p>
                <a:pPr lvl="1"/>
                <a:r>
                  <a:rPr lang="zh-CN" altLang="en-US" dirty="0"/>
                  <a:t>否则</a:t>
                </a:r>
                <a14:m>
                  <m:oMath xmlns:m="http://schemas.openxmlformats.org/officeDocument/2006/math">
                    <m:r>
                      <a:rPr lang="en-US" altLang="zh-CN" b="0" i="1" smtClean="0">
                        <a:latin typeface="Cambria Math" panose="02040503050406030204" pitchFamily="18" charset="0"/>
                      </a:rPr>
                      <m:t>𝑘</m:t>
                    </m:r>
                    <m:r>
                      <a:rPr lang="en-US" altLang="zh-CN" b="0" i="1" smtClean="0">
                        <a:latin typeface="Cambria Math" panose="02040503050406030204" pitchFamily="18" charset="0"/>
                      </a:rPr>
                      <m:t>=</m:t>
                    </m:r>
                    <m:r>
                      <a:rPr lang="en-US" altLang="zh-CN" b="0" i="1" smtClean="0">
                        <a:latin typeface="Cambria Math" panose="02040503050406030204" pitchFamily="18" charset="0"/>
                      </a:rPr>
                      <m:t>𝑘</m:t>
                    </m:r>
                    <m:r>
                      <a:rPr lang="en-US" altLang="zh-CN" b="0" i="1" smtClean="0">
                        <a:latin typeface="Cambria Math" panose="02040503050406030204" pitchFamily="18" charset="0"/>
                      </a:rPr>
                      <m:t>+1</m:t>
                    </m:r>
                  </m:oMath>
                </a14:m>
                <a:r>
                  <a:rPr lang="zh-CN" altLang="en-US" dirty="0"/>
                  <a:t>，转</a:t>
                </a:r>
                <a:r>
                  <a:rPr lang="en-US" altLang="zh-CN" b="1" dirty="0"/>
                  <a:t>Step-2</a:t>
                </a:r>
              </a:p>
            </p:txBody>
          </p:sp>
        </mc:Choice>
        <mc:Fallback xmlns="">
          <p:sp>
            <p:nvSpPr>
              <p:cNvPr id="7" name="内容占位符 6">
                <a:extLst>
                  <a:ext uri="{FF2B5EF4-FFF2-40B4-BE49-F238E27FC236}">
                    <a16:creationId xmlns:a16="http://schemas.microsoft.com/office/drawing/2014/main" id="{2B444E26-6D47-4B0D-B7B4-EDC0B5346578}"/>
                  </a:ext>
                </a:extLst>
              </p:cNvPr>
              <p:cNvSpPr>
                <a:spLocks noGrp="1" noRot="1" noChangeAspect="1" noMove="1" noResize="1" noEditPoints="1" noAdjustHandles="1" noChangeArrowheads="1" noChangeShapeType="1" noTextEdit="1"/>
              </p:cNvSpPr>
              <p:nvPr>
                <p:ph sz="quarter" idx="10"/>
              </p:nvPr>
            </p:nvSpPr>
            <p:spPr>
              <a:xfrm>
                <a:off x="494026" y="1685678"/>
                <a:ext cx="3728170" cy="4921498"/>
              </a:xfrm>
              <a:blipFill>
                <a:blip r:embed="rId8"/>
                <a:stretch>
                  <a:fillRect l="-1797" t="-124" b="-1487"/>
                </a:stretch>
              </a:blipFill>
            </p:spPr>
            <p:txBody>
              <a:bodyPr/>
              <a:lstStyle/>
              <a:p>
                <a:r>
                  <a:rPr lang="zh-CN" altLang="en-US">
                    <a:noFill/>
                  </a:rPr>
                  <a:t> </a:t>
                </a:r>
              </a:p>
            </p:txBody>
          </p:sp>
        </mc:Fallback>
      </mc:AlternateContent>
      <p:sp>
        <p:nvSpPr>
          <p:cNvPr id="8" name="Rectangle 4">
            <a:extLst>
              <a:ext uri="{FF2B5EF4-FFF2-40B4-BE49-F238E27FC236}">
                <a16:creationId xmlns:a16="http://schemas.microsoft.com/office/drawing/2014/main" id="{F8E6BC14-6499-4378-8291-810A5DD391E4}"/>
              </a:ext>
            </a:extLst>
          </p:cNvPr>
          <p:cNvSpPr>
            <a:spLocks noChangeArrowheads="1"/>
          </p:cNvSpPr>
          <p:nvPr/>
        </p:nvSpPr>
        <p:spPr bwMode="auto">
          <a:xfrm>
            <a:off x="4572000" y="17551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3F98C58-1522-4A97-BA23-B1B846A2A6A6}"/>
                  </a:ext>
                </a:extLst>
              </p:cNvPr>
              <p:cNvSpPr txBox="1"/>
              <p:nvPr/>
            </p:nvSpPr>
            <p:spPr>
              <a:xfrm>
                <a:off x="4135625" y="5187664"/>
                <a:ext cx="4927140" cy="1477328"/>
              </a:xfrm>
              <a:prstGeom prst="rect">
                <a:avLst/>
              </a:prstGeom>
              <a:noFill/>
            </p:spPr>
            <p:txBody>
              <a:bodyPr vert="horz" wrap="square" rtlCol="0">
                <a:spAutoFit/>
              </a:bodyPr>
              <a:lstStyle/>
              <a:p>
                <a:pPr algn="ctr"/>
                <a:r>
                  <a:rPr lang="zh-CN" altLang="en-US" b="1" dirty="0"/>
                  <a:t>相位解折叠成功：三导体传输线</a:t>
                </a:r>
                <a:endParaRPr lang="en-US" altLang="zh-CN" b="1" dirty="0"/>
              </a:p>
              <a:p>
                <a:r>
                  <a:rPr lang="zh-CN" altLang="en-US" dirty="0"/>
                  <a:t>横坐标：频率 </a:t>
                </a:r>
                <a:r>
                  <a:rPr lang="en-US" altLang="zh-CN" dirty="0"/>
                  <a:t>( Hz )</a:t>
                </a:r>
                <a:r>
                  <a:rPr lang="zh-CN" altLang="en-US" dirty="0"/>
                  <a:t>；</a:t>
                </a:r>
                <a:endParaRPr lang="en-US" altLang="zh-CN" dirty="0"/>
              </a:p>
              <a:p>
                <a:r>
                  <a:rPr lang="zh-CN" altLang="en-US" dirty="0"/>
                  <a:t>左纵坐标：衰减常数</a:t>
                </a:r>
                <a14:m>
                  <m:oMath xmlns:m="http://schemas.openxmlformats.org/officeDocument/2006/math">
                    <m:r>
                      <a:rPr lang="en-US" altLang="zh-CN" b="1" i="1" smtClean="0">
                        <a:latin typeface="Cambria Math" panose="02040503050406030204" pitchFamily="18" charset="0"/>
                      </a:rPr>
                      <m:t>𝜶</m:t>
                    </m:r>
                  </m:oMath>
                </a14:m>
                <a:r>
                  <a:rPr lang="zh-CN" altLang="en-US" dirty="0"/>
                  <a:t> </a:t>
                </a:r>
                <a:r>
                  <a:rPr lang="en-US" altLang="zh-CN" dirty="0"/>
                  <a:t>( Np/m )</a:t>
                </a:r>
              </a:p>
              <a:p>
                <a:r>
                  <a:rPr lang="zh-CN" altLang="en-US" dirty="0"/>
                  <a:t>右纵坐标：相位常数</a:t>
                </a:r>
                <a14:m>
                  <m:oMath xmlns:m="http://schemas.openxmlformats.org/officeDocument/2006/math">
                    <m:r>
                      <a:rPr lang="en-US" altLang="zh-CN" b="1" i="1" smtClean="0">
                        <a:latin typeface="Cambria Math" panose="02040503050406030204" pitchFamily="18" charset="0"/>
                      </a:rPr>
                      <m:t>𝜷</m:t>
                    </m:r>
                    <m:r>
                      <a:rPr lang="en-US" altLang="zh-CN" b="0" i="1" smtClean="0">
                        <a:latin typeface="Cambria Math" panose="02040503050406030204" pitchFamily="18" charset="0"/>
                      </a:rPr>
                      <m:t>𝑙</m:t>
                    </m:r>
                  </m:oMath>
                </a14:m>
                <a:r>
                  <a:rPr lang="zh-CN" altLang="en-US" dirty="0"/>
                  <a:t> </a:t>
                </a:r>
                <a:r>
                  <a:rPr lang="en-US" altLang="zh-CN" dirty="0"/>
                  <a:t>( rad )</a:t>
                </a:r>
              </a:p>
              <a:p>
                <a:r>
                  <a:rPr lang="zh-CN" altLang="en-US" dirty="0"/>
                  <a:t>蓝：模式 </a:t>
                </a:r>
                <a:r>
                  <a:rPr lang="en-US" altLang="zh-CN" dirty="0"/>
                  <a:t>1</a:t>
                </a:r>
                <a:r>
                  <a:rPr lang="zh-CN" altLang="en-US" dirty="0"/>
                  <a:t>；红：模式 </a:t>
                </a:r>
                <a:r>
                  <a:rPr lang="en-US" altLang="zh-CN" dirty="0"/>
                  <a:t>2</a:t>
                </a:r>
                <a:endParaRPr lang="zh-CN" altLang="en-US" dirty="0"/>
              </a:p>
            </p:txBody>
          </p:sp>
        </mc:Choice>
        <mc:Fallback xmlns="">
          <p:sp>
            <p:nvSpPr>
              <p:cNvPr id="12" name="文本框 11">
                <a:extLst>
                  <a:ext uri="{FF2B5EF4-FFF2-40B4-BE49-F238E27FC236}">
                    <a16:creationId xmlns:a16="http://schemas.microsoft.com/office/drawing/2014/main" id="{23F98C58-1522-4A97-BA23-B1B846A2A6A6}"/>
                  </a:ext>
                </a:extLst>
              </p:cNvPr>
              <p:cNvSpPr txBox="1">
                <a:spLocks noRot="1" noChangeAspect="1" noMove="1" noResize="1" noEditPoints="1" noAdjustHandles="1" noChangeArrowheads="1" noChangeShapeType="1" noTextEdit="1"/>
              </p:cNvSpPr>
              <p:nvPr/>
            </p:nvSpPr>
            <p:spPr>
              <a:xfrm>
                <a:off x="4135625" y="5187664"/>
                <a:ext cx="4927140" cy="1477328"/>
              </a:xfrm>
              <a:prstGeom prst="rect">
                <a:avLst/>
              </a:prstGeom>
              <a:blipFill>
                <a:blip r:embed="rId9"/>
                <a:stretch>
                  <a:fillRect l="-989" t="-2479" b="-5785"/>
                </a:stretch>
              </a:blipFill>
            </p:spPr>
            <p:txBody>
              <a:bodyPr/>
              <a:lstStyle/>
              <a:p>
                <a:r>
                  <a:rPr lang="zh-CN" altLang="en-US">
                    <a:noFill/>
                  </a:rPr>
                  <a:t> </a:t>
                </a:r>
              </a:p>
            </p:txBody>
          </p:sp>
        </mc:Fallback>
      </mc:AlternateContent>
      <p:pic>
        <p:nvPicPr>
          <p:cNvPr id="6" name="音频 5">
            <a:hlinkClick r:id="" action="ppaction://media"/>
            <a:extLst>
              <a:ext uri="{FF2B5EF4-FFF2-40B4-BE49-F238E27FC236}">
                <a16:creationId xmlns:a16="http://schemas.microsoft.com/office/drawing/2014/main" id="{305412BD-B254-4226-A1E9-1798E1C4205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592545102"/>
      </p:ext>
    </p:extLst>
  </p:cSld>
  <p:clrMapOvr>
    <a:masterClrMapping/>
  </p:clrMapOvr>
  <mc:AlternateContent xmlns:mc="http://schemas.openxmlformats.org/markup-compatibility/2006" xmlns:p14="http://schemas.microsoft.com/office/powerpoint/2010/main">
    <mc:Choice Requires="p14">
      <p:transition p14:dur="10" advTm="22669"/>
    </mc:Choice>
    <mc:Fallback xmlns="">
      <p:transition advTm="2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基于 </a:t>
            </a:r>
            <a:r>
              <a:rPr lang="en-US" altLang="zh-CN" i="1" dirty="0"/>
              <a:t>S</a:t>
            </a:r>
            <a:r>
              <a:rPr lang="en-US" altLang="zh-CN" dirty="0"/>
              <a:t> </a:t>
            </a:r>
            <a:r>
              <a:rPr lang="zh-CN" altLang="en-US" dirty="0"/>
              <a:t>参数的传输线参数提取算法</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22</a:t>
            </a:fld>
            <a:endParaRPr lang="en-US" altLang="zh-CN"/>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728170" cy="4921498"/>
              </a:xfrm>
            </p:spPr>
            <p:txBody>
              <a:bodyPr/>
              <a:lstStyle/>
              <a:p>
                <a:r>
                  <a:rPr lang="en-US" altLang="zh-CN" b="1" dirty="0"/>
                  <a:t>Step-1 ( </a:t>
                </a:r>
                <a:r>
                  <a:rPr lang="zh-CN" altLang="en-US" b="1" dirty="0"/>
                  <a:t>端口编号合规化</a:t>
                </a:r>
                <a:r>
                  <a:rPr lang="en-US" altLang="zh-CN" b="1" dirty="0"/>
                  <a:t> )</a:t>
                </a:r>
              </a:p>
              <a:p>
                <a:pPr lvl="1"/>
                <a:r>
                  <a:rPr lang="zh-CN" altLang="en-US" dirty="0"/>
                  <a:t>见“</a:t>
                </a:r>
                <a:r>
                  <a:rPr lang="zh-CN" altLang="en-US" dirty="0">
                    <a:hlinkClick r:id="rId6" action="ppaction://hlinksldjump" tooltip="查看端口编号约定">
                      <a:extLst>
                        <a:ext uri="{A12FA001-AC4F-418D-AE19-62706E023703}">
                          <ahyp:hlinkClr xmlns:ahyp="http://schemas.microsoft.com/office/drawing/2018/hyperlinkcolor" val="tx"/>
                        </a:ext>
                      </a:extLst>
                    </a:hlinkClick>
                  </a:rPr>
                  <a:t>端口编号约定</a:t>
                </a:r>
                <a:r>
                  <a:rPr lang="zh-CN" altLang="en-US" dirty="0"/>
                  <a:t>”</a:t>
                </a:r>
                <a:endParaRPr lang="en-US" altLang="zh-CN" dirty="0"/>
              </a:p>
              <a:p>
                <a:r>
                  <a:rPr lang="en-US" altLang="zh-CN" b="1" dirty="0"/>
                  <a:t>Step-2 ( </a:t>
                </a:r>
                <a:r>
                  <a:rPr lang="zh-CN" altLang="en-US" b="1" dirty="0"/>
                  <a:t>求链参数</a:t>
                </a:r>
                <a:r>
                  <a:rPr lang="en-US" altLang="zh-CN" b="1" dirty="0"/>
                  <a:t> )</a:t>
                </a:r>
                <a:endParaRPr lang="en-US" altLang="zh-CN" dirty="0"/>
              </a:p>
              <a:p>
                <a:r>
                  <a:rPr lang="en-US" altLang="zh-CN" b="1" dirty="0"/>
                  <a:t>Step-3 ( </a:t>
                </a:r>
                <a:r>
                  <a:rPr lang="zh-CN" altLang="en-US" b="1" dirty="0">
                    <a:hlinkClick r:id="rId7" action="ppaction://hlinksldjump" tooltip="对A的特征值分解">
                      <a:extLst>
                        <a:ext uri="{A12FA001-AC4F-418D-AE19-62706E023703}">
                          <ahyp:hlinkClr xmlns:ahyp="http://schemas.microsoft.com/office/drawing/2018/hyperlinkcolor" val="tx"/>
                        </a:ext>
                      </a:extLst>
                    </a:hlinkClick>
                  </a:rPr>
                  <a:t>初始化</a:t>
                </a:r>
                <a:r>
                  <a:rPr lang="en-US" altLang="zh-CN" b="1" dirty="0"/>
                  <a:t> )</a:t>
                </a:r>
              </a:p>
              <a:p>
                <a:pPr lvl="1"/>
                <a:r>
                  <a:rPr lang="zh-CN" altLang="en-US" dirty="0"/>
                  <a:t>求初始</a:t>
                </a:r>
                <a14:m>
                  <m:oMath xmlns:m="http://schemas.openxmlformats.org/officeDocument/2006/math">
                    <m:r>
                      <a:rPr lang="en-US" altLang="zh-CN" b="1" i="1">
                        <a:latin typeface="Cambria Math" panose="02040503050406030204" pitchFamily="18" charset="0"/>
                      </a:rPr>
                      <m:t>𝑬</m:t>
                    </m:r>
                  </m:oMath>
                </a14:m>
                <a:r>
                  <a:rPr lang="zh-CN" altLang="zh-CN" dirty="0"/>
                  <a:t>和</a:t>
                </a:r>
                <a14:m>
                  <m:oMath xmlns:m="http://schemas.openxmlformats.org/officeDocument/2006/math">
                    <m:r>
                      <m:rPr>
                        <m:sty m:val="p"/>
                      </m:rPr>
                      <a:rPr lang="en-US" altLang="zh-CN">
                        <a:latin typeface="Cambria Math" panose="02040503050406030204" pitchFamily="18" charset="0"/>
                      </a:rPr>
                      <m:t>PV</m:t>
                    </m:r>
                    <m:d>
                      <m:dPr>
                        <m:ctrlPr>
                          <a:rPr lang="zh-CN" altLang="zh-CN" i="1">
                            <a:latin typeface="Cambria Math" panose="02040503050406030204" pitchFamily="18" charset="0"/>
                          </a:rPr>
                        </m:ctrlPr>
                      </m:dPr>
                      <m:e>
                        <m:r>
                          <a:rPr lang="en-US" altLang="zh-CN" b="1" i="1">
                            <a:latin typeface="Cambria Math" panose="02040503050406030204" pitchFamily="18" charset="0"/>
                          </a:rPr>
                          <m:t>𝜸</m:t>
                        </m:r>
                      </m:e>
                    </m:d>
                  </m:oMath>
                </a14:m>
                <a:endParaRPr lang="en-US" altLang="zh-CN" dirty="0"/>
              </a:p>
              <a:p>
                <a:r>
                  <a:rPr lang="en-US" altLang="zh-CN" b="1" dirty="0"/>
                  <a:t>Step-4 ( </a:t>
                </a:r>
                <a:r>
                  <a:rPr lang="zh-CN" altLang="en-US" b="1" dirty="0">
                    <a:hlinkClick r:id="rId8" action="ppaction://hlinksldjump" tooltip="查看模式追踪流程图">
                      <a:extLst>
                        <a:ext uri="{A12FA001-AC4F-418D-AE19-62706E023703}">
                          <ahyp:hlinkClr xmlns:ahyp="http://schemas.microsoft.com/office/drawing/2018/hyperlinkcolor" val="tx"/>
                        </a:ext>
                      </a:extLst>
                    </a:hlinkClick>
                  </a:rPr>
                  <a:t>模式追踪</a:t>
                </a:r>
                <a:r>
                  <a:rPr lang="en-US" altLang="zh-CN" b="1" dirty="0">
                    <a:hlinkClick r:id="rId8" action="ppaction://hlinksldjump" tooltip="查看模式追踪流程图">
                      <a:extLst>
                        <a:ext uri="{A12FA001-AC4F-418D-AE19-62706E023703}">
                          <ahyp:hlinkClr xmlns:ahyp="http://schemas.microsoft.com/office/drawing/2018/hyperlinkcolor" val="tx"/>
                        </a:ext>
                      </a:extLst>
                    </a:hlinkClick>
                  </a:rPr>
                  <a:t> </a:t>
                </a:r>
                <a:r>
                  <a:rPr lang="en-US" altLang="zh-CN" b="1" dirty="0"/>
                  <a:t>)</a:t>
                </a:r>
              </a:p>
              <a:p>
                <a:pPr lvl="1"/>
                <a:r>
                  <a:rPr lang="zh-CN" altLang="en-US" dirty="0"/>
                  <a:t>重排</a:t>
                </a:r>
                <a14:m>
                  <m:oMath xmlns:m="http://schemas.openxmlformats.org/officeDocument/2006/math">
                    <m:r>
                      <a:rPr lang="en-US" altLang="zh-CN" b="1" i="1">
                        <a:latin typeface="Cambria Math" panose="02040503050406030204" pitchFamily="18" charset="0"/>
                      </a:rPr>
                      <m:t>𝑬</m:t>
                    </m:r>
                    <m:r>
                      <m:rPr>
                        <m:nor/>
                      </m:rPr>
                      <a:rPr lang="zh-CN" altLang="zh-CN" dirty="0"/>
                      <m:t>和</m:t>
                    </m:r>
                    <m:r>
                      <m:rPr>
                        <m:sty m:val="p"/>
                      </m:rPr>
                      <a:rPr lang="en-US" altLang="zh-CN" b="0" i="0">
                        <a:latin typeface="Cambria Math" panose="02040503050406030204" pitchFamily="18" charset="0"/>
                      </a:rPr>
                      <m:t>PV</m:t>
                    </m:r>
                    <m:d>
                      <m:dPr>
                        <m:ctrlPr>
                          <a:rPr lang="zh-CN" altLang="zh-CN" i="1">
                            <a:latin typeface="Cambria Math" panose="02040503050406030204" pitchFamily="18" charset="0"/>
                          </a:rPr>
                        </m:ctrlPr>
                      </m:dPr>
                      <m:e>
                        <m:r>
                          <a:rPr lang="en-US" altLang="zh-CN" b="1" i="1">
                            <a:latin typeface="Cambria Math" panose="02040503050406030204" pitchFamily="18" charset="0"/>
                          </a:rPr>
                          <m:t>𝜸</m:t>
                        </m:r>
                      </m:e>
                    </m:d>
                  </m:oMath>
                </a14:m>
                <a:endParaRPr lang="en-US" altLang="zh-CN" dirty="0"/>
              </a:p>
              <a:p>
                <a:r>
                  <a:rPr lang="en-US" altLang="zh-CN" b="1" dirty="0"/>
                  <a:t>Step-5 ( </a:t>
                </a:r>
                <a:r>
                  <a:rPr lang="zh-CN" altLang="en-US" b="1" dirty="0">
                    <a:hlinkClick r:id="rId9" action="ppaction://hlinksldjump">
                      <a:extLst>
                        <a:ext uri="{A12FA001-AC4F-418D-AE19-62706E023703}">
                          <ahyp:hlinkClr xmlns:ahyp="http://schemas.microsoft.com/office/drawing/2018/hyperlinkcolor" val="tx"/>
                        </a:ext>
                      </a:extLst>
                    </a:hlinkClick>
                  </a:rPr>
                  <a:t>相位解折叠</a:t>
                </a:r>
                <a:r>
                  <a:rPr lang="en-US" altLang="zh-CN" b="1" dirty="0"/>
                  <a:t> )</a:t>
                </a:r>
              </a:p>
              <a:p>
                <a:pPr lvl="1"/>
                <a:r>
                  <a:rPr lang="zh-CN" altLang="en-US" dirty="0"/>
                  <a:t>由模式追踪后</a:t>
                </a:r>
                <a14:m>
                  <m:oMath xmlns:m="http://schemas.openxmlformats.org/officeDocument/2006/math">
                    <m:r>
                      <a:rPr lang="zh-CN" altLang="en-US" i="1">
                        <a:latin typeface="Cambria Math" panose="02040503050406030204" pitchFamily="18" charset="0"/>
                      </a:rPr>
                      <m:t>的</m:t>
                    </m:r>
                    <m:r>
                      <m:rPr>
                        <m:sty m:val="p"/>
                      </m:rPr>
                      <a:rPr lang="en-US" altLang="zh-CN">
                        <a:latin typeface="Cambria Math" panose="02040503050406030204" pitchFamily="18" charset="0"/>
                      </a:rPr>
                      <m:t>PV</m:t>
                    </m:r>
                    <m:d>
                      <m:dPr>
                        <m:ctrlPr>
                          <a:rPr lang="zh-CN" altLang="zh-CN" i="1">
                            <a:latin typeface="Cambria Math" panose="02040503050406030204" pitchFamily="18" charset="0"/>
                          </a:rPr>
                        </m:ctrlPr>
                      </m:dPr>
                      <m:e>
                        <m:r>
                          <a:rPr lang="en-US" altLang="zh-CN" b="1" i="1">
                            <a:latin typeface="Cambria Math" panose="02040503050406030204" pitchFamily="18" charset="0"/>
                          </a:rPr>
                          <m:t>𝜸</m:t>
                        </m:r>
                      </m:e>
                    </m:d>
                  </m:oMath>
                </a14:m>
                <a:r>
                  <a:rPr lang="zh-CN" altLang="en-US" dirty="0"/>
                  <a:t>求</a:t>
                </a:r>
                <a14:m>
                  <m:oMath xmlns:m="http://schemas.openxmlformats.org/officeDocument/2006/math">
                    <m:r>
                      <a:rPr lang="en-US" altLang="zh-CN" b="1" i="1" dirty="0" smtClean="0">
                        <a:latin typeface="Cambria Math" panose="02040503050406030204" pitchFamily="18" charset="0"/>
                      </a:rPr>
                      <m:t>𝜸</m:t>
                    </m:r>
                  </m:oMath>
                </a14:m>
                <a:endParaRPr lang="en-US" altLang="zh-CN" b="1" dirty="0"/>
              </a:p>
              <a:p>
                <a:r>
                  <a:rPr lang="en-US" altLang="zh-CN" b="1" dirty="0"/>
                  <a:t>Step-6 ( </a:t>
                </a:r>
                <a:r>
                  <a:rPr lang="zh-CN" altLang="en-US" b="1" dirty="0">
                    <a:hlinkClick r:id="rId7" action="ppaction://hlinksldjump">
                      <a:extLst>
                        <a:ext uri="{A12FA001-AC4F-418D-AE19-62706E023703}">
                          <ahyp:hlinkClr xmlns:ahyp="http://schemas.microsoft.com/office/drawing/2018/hyperlinkcolor" val="tx"/>
                        </a:ext>
                      </a:extLst>
                    </a:hlinkClick>
                  </a:rPr>
                  <a:t>求传输线参数</a:t>
                </a:r>
                <a:r>
                  <a:rPr lang="en-US" altLang="zh-CN" b="1" dirty="0"/>
                  <a:t> )</a:t>
                </a:r>
              </a:p>
              <a:p>
                <a:pPr lvl="1"/>
                <a:r>
                  <a:rPr lang="zh-CN" altLang="en-US" dirty="0"/>
                  <a:t>包括</a:t>
                </a:r>
                <a14:m>
                  <m:oMath xmlns:m="http://schemas.openxmlformats.org/officeDocument/2006/math">
                    <m:r>
                      <a:rPr lang="en-US" altLang="zh-CN" b="1" i="1" smtClean="0">
                        <a:latin typeface="Cambria Math" panose="02040503050406030204" pitchFamily="18" charset="0"/>
                      </a:rPr>
                      <m:t>𝜞</m:t>
                    </m:r>
                    <m:r>
                      <a:rPr lang="en-US" altLang="zh-CN" b="1" i="0" smtClean="0">
                        <a:latin typeface="Cambria Math" panose="02040503050406030204" pitchFamily="18" charset="0"/>
                      </a:rPr>
                      <m:t>,</m:t>
                    </m:r>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𝒁</m:t>
                        </m:r>
                      </m:e>
                      <m:sub>
                        <m:r>
                          <m:rPr>
                            <m:sty m:val="p"/>
                          </m:rPr>
                          <a:rPr lang="en-US" altLang="zh-CN" b="0" i="0" smtClean="0">
                            <a:latin typeface="Cambria Math" panose="02040503050406030204" pitchFamily="18" charset="0"/>
                          </a:rPr>
                          <m:t>C</m:t>
                        </m:r>
                      </m:sub>
                    </m:sSub>
                    <m:r>
                      <a:rPr lang="en-US" altLang="zh-CN" b="1" i="1" smtClean="0">
                        <a:latin typeface="Cambria Math" panose="02040503050406030204" pitchFamily="18" charset="0"/>
                      </a:rPr>
                      <m:t>,</m:t>
                    </m:r>
                    <m:r>
                      <a:rPr lang="en-US" altLang="zh-CN" b="1" i="1" smtClean="0">
                        <a:latin typeface="Cambria Math" panose="02040503050406030204" pitchFamily="18" charset="0"/>
                      </a:rPr>
                      <m:t>𝑹𝑳𝑮𝑪</m:t>
                    </m:r>
                  </m:oMath>
                </a14:m>
                <a:endParaRPr lang="en-US" altLang="zh-CN" b="1" i="1" dirty="0"/>
              </a:p>
            </p:txBody>
          </p:sp>
        </mc:Choice>
        <mc:Fallback xmlns="">
          <p:sp>
            <p:nvSpPr>
              <p:cNvPr id="7" name="内容占位符 6">
                <a:extLst>
                  <a:ext uri="{FF2B5EF4-FFF2-40B4-BE49-F238E27FC236}">
                    <a16:creationId xmlns:a16="http://schemas.microsoft.com/office/drawing/2014/main" id="{2B444E26-6D47-4B0D-B7B4-EDC0B5346578}"/>
                  </a:ext>
                </a:extLst>
              </p:cNvPr>
              <p:cNvSpPr>
                <a:spLocks noGrp="1" noRot="1" noChangeAspect="1" noMove="1" noResize="1" noEditPoints="1" noAdjustHandles="1" noChangeArrowheads="1" noChangeShapeType="1" noTextEdit="1"/>
              </p:cNvSpPr>
              <p:nvPr>
                <p:ph sz="quarter" idx="10"/>
              </p:nvPr>
            </p:nvSpPr>
            <p:spPr>
              <a:xfrm>
                <a:off x="494026" y="1685678"/>
                <a:ext cx="3728170" cy="4921498"/>
              </a:xfrm>
              <a:blipFill>
                <a:blip r:embed="rId10"/>
                <a:stretch>
                  <a:fillRect l="-1797" t="-124" b="-867"/>
                </a:stretch>
              </a:blipFill>
            </p:spPr>
            <p:txBody>
              <a:bodyPr/>
              <a:lstStyle/>
              <a:p>
                <a:r>
                  <a:rPr lang="zh-CN" altLang="en-US">
                    <a:noFill/>
                  </a:rPr>
                  <a:t> </a:t>
                </a:r>
              </a:p>
            </p:txBody>
          </p:sp>
        </mc:Fallback>
      </mc:AlternateContent>
      <p:sp>
        <p:nvSpPr>
          <p:cNvPr id="8" name="Rectangle 4">
            <a:extLst>
              <a:ext uri="{FF2B5EF4-FFF2-40B4-BE49-F238E27FC236}">
                <a16:creationId xmlns:a16="http://schemas.microsoft.com/office/drawing/2014/main" id="{F8E6BC14-6499-4378-8291-810A5DD391E4}"/>
              </a:ext>
            </a:extLst>
          </p:cNvPr>
          <p:cNvSpPr>
            <a:spLocks noChangeArrowheads="1"/>
          </p:cNvSpPr>
          <p:nvPr/>
        </p:nvSpPr>
        <p:spPr bwMode="auto">
          <a:xfrm>
            <a:off x="4572000" y="17551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文本框 11">
            <a:extLst>
              <a:ext uri="{FF2B5EF4-FFF2-40B4-BE49-F238E27FC236}">
                <a16:creationId xmlns:a16="http://schemas.microsoft.com/office/drawing/2014/main" id="{23F98C58-1522-4A97-BA23-B1B846A2A6A6}"/>
              </a:ext>
            </a:extLst>
          </p:cNvPr>
          <p:cNvSpPr txBox="1"/>
          <p:nvPr/>
        </p:nvSpPr>
        <p:spPr>
          <a:xfrm>
            <a:off x="4119393" y="6369917"/>
            <a:ext cx="4760789" cy="369332"/>
          </a:xfrm>
          <a:prstGeom prst="rect">
            <a:avLst/>
          </a:prstGeom>
          <a:noFill/>
        </p:spPr>
        <p:txBody>
          <a:bodyPr vert="horz" wrap="square" rtlCol="0">
            <a:spAutoFit/>
          </a:bodyPr>
          <a:lstStyle/>
          <a:p>
            <a:pPr algn="ctr"/>
            <a:r>
              <a:rPr lang="zh-CN" altLang="en-US" b="1" dirty="0"/>
              <a:t>基于 </a:t>
            </a:r>
            <a:r>
              <a:rPr lang="en-US" altLang="zh-CN" b="1" i="1" dirty="0"/>
              <a:t>S</a:t>
            </a:r>
            <a:r>
              <a:rPr lang="en-US" altLang="zh-CN" b="1" dirty="0"/>
              <a:t> </a:t>
            </a:r>
            <a:r>
              <a:rPr lang="zh-CN" altLang="en-US" b="1" dirty="0"/>
              <a:t>参数的传输线参数提取算法流程图</a:t>
            </a:r>
            <a:endParaRPr lang="en-US" altLang="zh-CN" b="1" dirty="0"/>
          </a:p>
        </p:txBody>
      </p:sp>
      <p:sp>
        <p:nvSpPr>
          <p:cNvPr id="6" name="Rectangle 4">
            <a:extLst>
              <a:ext uri="{FF2B5EF4-FFF2-40B4-BE49-F238E27FC236}">
                <a16:creationId xmlns:a16="http://schemas.microsoft.com/office/drawing/2014/main" id="{603C5404-C616-4A57-9201-3B1111290F7B}"/>
              </a:ext>
            </a:extLst>
          </p:cNvPr>
          <p:cNvSpPr>
            <a:spLocks noChangeArrowheads="1"/>
          </p:cNvSpPr>
          <p:nvPr/>
        </p:nvSpPr>
        <p:spPr bwMode="auto">
          <a:xfrm>
            <a:off x="185095" y="13699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9" name="对象 8">
            <a:extLst>
              <a:ext uri="{FF2B5EF4-FFF2-40B4-BE49-F238E27FC236}">
                <a16:creationId xmlns:a16="http://schemas.microsoft.com/office/drawing/2014/main" id="{F66F8CC3-F5AA-4AF9-9FC4-233E60BFA9CE}"/>
              </a:ext>
            </a:extLst>
          </p:cNvPr>
          <p:cNvGraphicFramePr>
            <a:graphicFrameLocks noChangeAspect="1"/>
          </p:cNvGraphicFramePr>
          <p:nvPr>
            <p:extLst>
              <p:ext uri="{D42A27DB-BD31-4B8C-83A1-F6EECF244321}">
                <p14:modId xmlns:p14="http://schemas.microsoft.com/office/powerpoint/2010/main" val="2854982886"/>
              </p:ext>
            </p:extLst>
          </p:nvPr>
        </p:nvGraphicFramePr>
        <p:xfrm>
          <a:off x="4119393" y="1445155"/>
          <a:ext cx="4681476" cy="4876956"/>
        </p:xfrm>
        <a:graphic>
          <a:graphicData uri="http://schemas.openxmlformats.org/presentationml/2006/ole">
            <mc:AlternateContent xmlns:mc="http://schemas.openxmlformats.org/markup-compatibility/2006">
              <mc:Choice xmlns:v="urn:schemas-microsoft-com:vml" Requires="v">
                <p:oleObj spid="_x0000_s7542" name="Visio" r:id="rId11" imgW="4743370" imgH="4933844" progId="Visio.Drawing.15">
                  <p:embed/>
                </p:oleObj>
              </mc:Choice>
              <mc:Fallback>
                <p:oleObj name="Visio" r:id="rId11" imgW="4743370" imgH="4933844" progId="Visio.Drawing.15">
                  <p:embed/>
                  <p:pic>
                    <p:nvPicPr>
                      <p:cNvPr id="0" name="Object 3"/>
                      <p:cNvPicPr>
                        <a:picLocks noChangeAspect="1" noChangeArrowheads="1"/>
                      </p:cNvPicPr>
                      <p:nvPr/>
                    </p:nvPicPr>
                    <p:blipFill>
                      <a:blip r:embed="rId12"/>
                      <a:srcRect/>
                      <a:stretch>
                        <a:fillRect/>
                      </a:stretch>
                    </p:blipFill>
                    <p:spPr bwMode="auto">
                      <a:xfrm>
                        <a:off x="4119393" y="1445155"/>
                        <a:ext cx="4681476" cy="4876956"/>
                      </a:xfrm>
                      <a:prstGeom prst="rect">
                        <a:avLst/>
                      </a:prstGeom>
                      <a:noFill/>
                    </p:spPr>
                  </p:pic>
                </p:oleObj>
              </mc:Fallback>
            </mc:AlternateContent>
          </a:graphicData>
        </a:graphic>
      </p:graphicFrame>
      <p:pic>
        <p:nvPicPr>
          <p:cNvPr id="10" name="音频 9">
            <a:hlinkClick r:id="" action="ppaction://media"/>
            <a:extLst>
              <a:ext uri="{FF2B5EF4-FFF2-40B4-BE49-F238E27FC236}">
                <a16:creationId xmlns:a16="http://schemas.microsoft.com/office/drawing/2014/main" id="{258FA844-D434-4189-A3CD-9927D645AF6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016654074"/>
      </p:ext>
    </p:extLst>
  </p:cSld>
  <p:clrMapOvr>
    <a:masterClrMapping/>
  </p:clrMapOvr>
  <mc:AlternateContent xmlns:mc="http://schemas.openxmlformats.org/markup-compatibility/2006" xmlns:p14="http://schemas.microsoft.com/office/powerpoint/2010/main">
    <mc:Choice Requires="p14">
      <p:transition p14:dur="0" advTm="36018"/>
    </mc:Choice>
    <mc:Fallback xmlns="">
      <p:transition advTm="36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微软雅黑" panose="020B0503020204020204" pitchFamily="34" charset="-122"/>
                <a:ea typeface="微软雅黑" panose="020B0503020204020204" pitchFamily="34" charset="-122"/>
              </a:rPr>
              <a:t>目录 </a:t>
            </a:r>
            <a:r>
              <a:rPr lang="en-US" altLang="zh-CN" dirty="0">
                <a:latin typeface="微软雅黑" panose="020B0503020204020204" pitchFamily="34" charset="-122"/>
                <a:ea typeface="微软雅黑" panose="020B0503020204020204" pitchFamily="34" charset="-122"/>
              </a:rPr>
              <a:t>Contents</a:t>
            </a:r>
            <a:endParaRPr lang="zh-CN" altLang="en-US" dirty="0">
              <a:latin typeface="微软雅黑" panose="020B0503020204020204" pitchFamily="34" charset="-122"/>
              <a:ea typeface="微软雅黑" panose="020B0503020204020204" pitchFamily="34" charset="-122"/>
            </a:endParaRPr>
          </a:p>
        </p:txBody>
      </p:sp>
      <p:sp>
        <p:nvSpPr>
          <p:cNvPr id="4" name="Freeform 10"/>
          <p:cNvSpPr>
            <a:spLocks noChangeAspect="1"/>
          </p:cNvSpPr>
          <p:nvPr userDrawn="1"/>
        </p:nvSpPr>
        <p:spPr bwMode="auto">
          <a:xfrm>
            <a:off x="1841535" y="1367357"/>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5" name="文本框 4"/>
          <p:cNvSpPr txBox="1">
            <a:spLocks/>
          </p:cNvSpPr>
          <p:nvPr userDrawn="1"/>
        </p:nvSpPr>
        <p:spPr>
          <a:xfrm>
            <a:off x="2071646" y="1303550"/>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a:stCxn id="4" idx="6"/>
          </p:cNvCxnSpPr>
          <p:nvPr/>
        </p:nvCxnSpPr>
        <p:spPr>
          <a:xfrm>
            <a:off x="2534033" y="1711215"/>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915073" y="1274734"/>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绪论</a:t>
            </a:r>
          </a:p>
        </p:txBody>
      </p:sp>
      <p:sp>
        <p:nvSpPr>
          <p:cNvPr id="13" name="Freeform 10"/>
          <p:cNvSpPr>
            <a:spLocks noChangeAspect="1"/>
          </p:cNvSpPr>
          <p:nvPr userDrawn="1"/>
        </p:nvSpPr>
        <p:spPr bwMode="auto">
          <a:xfrm>
            <a:off x="1841535" y="2287330"/>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4" name="文本框 13"/>
          <p:cNvSpPr txBox="1"/>
          <p:nvPr userDrawn="1"/>
        </p:nvSpPr>
        <p:spPr>
          <a:xfrm>
            <a:off x="2071646" y="2223523"/>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a:stCxn id="13" idx="6"/>
          </p:cNvCxnSpPr>
          <p:nvPr/>
        </p:nvCxnSpPr>
        <p:spPr>
          <a:xfrm>
            <a:off x="2534033" y="2631188"/>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915073" y="2194707"/>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多导体传输线频域分析</a:t>
            </a:r>
          </a:p>
        </p:txBody>
      </p:sp>
      <p:sp>
        <p:nvSpPr>
          <p:cNvPr id="18" name="Freeform 10"/>
          <p:cNvSpPr>
            <a:spLocks noChangeAspect="1"/>
          </p:cNvSpPr>
          <p:nvPr userDrawn="1"/>
        </p:nvSpPr>
        <p:spPr bwMode="auto">
          <a:xfrm>
            <a:off x="1841535" y="3207303"/>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9" name="文本框 18"/>
          <p:cNvSpPr txBox="1"/>
          <p:nvPr userDrawn="1"/>
        </p:nvSpPr>
        <p:spPr>
          <a:xfrm>
            <a:off x="2071646" y="3143496"/>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a:stCxn id="18" idx="6"/>
          </p:cNvCxnSpPr>
          <p:nvPr/>
        </p:nvCxnSpPr>
        <p:spPr>
          <a:xfrm>
            <a:off x="2534033" y="3551161"/>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915073" y="3114680"/>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基于 </a:t>
            </a:r>
            <a:r>
              <a:rPr lang="en-US" altLang="zh-CN" sz="2400" i="1" dirty="0">
                <a:solidFill>
                  <a:schemeClr val="tx1">
                    <a:lumMod val="75000"/>
                    <a:lumOff val="25000"/>
                  </a:schemeClr>
                </a:solidFill>
              </a:rPr>
              <a:t>S</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参数的传输线参数提取</a:t>
            </a:r>
          </a:p>
        </p:txBody>
      </p:sp>
      <p:sp>
        <p:nvSpPr>
          <p:cNvPr id="23" name="Freeform 10"/>
          <p:cNvSpPr>
            <a:spLocks noChangeAspect="1"/>
          </p:cNvSpPr>
          <p:nvPr userDrawn="1"/>
        </p:nvSpPr>
        <p:spPr bwMode="auto">
          <a:xfrm>
            <a:off x="1841535" y="4127276"/>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24" name="文本框 23"/>
          <p:cNvSpPr txBox="1"/>
          <p:nvPr userDrawn="1"/>
        </p:nvSpPr>
        <p:spPr>
          <a:xfrm>
            <a:off x="2071646" y="4063469"/>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a:stCxn id="23" idx="6"/>
          </p:cNvCxnSpPr>
          <p:nvPr/>
        </p:nvCxnSpPr>
        <p:spPr>
          <a:xfrm>
            <a:off x="2534033" y="4471134"/>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915073" y="4034653"/>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实例分析与讨论</a:t>
            </a:r>
          </a:p>
        </p:txBody>
      </p:sp>
      <p:sp>
        <p:nvSpPr>
          <p:cNvPr id="33" name="Freeform 10"/>
          <p:cNvSpPr>
            <a:spLocks noChangeAspect="1"/>
          </p:cNvSpPr>
          <p:nvPr userDrawn="1"/>
        </p:nvSpPr>
        <p:spPr bwMode="auto">
          <a:xfrm>
            <a:off x="1841535" y="5047251"/>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34" name="文本框 33"/>
          <p:cNvSpPr txBox="1"/>
          <p:nvPr userDrawn="1"/>
        </p:nvSpPr>
        <p:spPr>
          <a:xfrm>
            <a:off x="2071646" y="4983444"/>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5</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35" name="直接连接符 34"/>
          <p:cNvCxnSpPr>
            <a:stCxn id="33" idx="6"/>
          </p:cNvCxnSpPr>
          <p:nvPr/>
        </p:nvCxnSpPr>
        <p:spPr>
          <a:xfrm>
            <a:off x="2534033" y="5391109"/>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2915073" y="4954628"/>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总结与展望</a:t>
            </a:r>
          </a:p>
        </p:txBody>
      </p:sp>
      <p:pic>
        <p:nvPicPr>
          <p:cNvPr id="8" name="音频 7">
            <a:hlinkClick r:id="" action="ppaction://media"/>
            <a:extLst>
              <a:ext uri="{FF2B5EF4-FFF2-40B4-BE49-F238E27FC236}">
                <a16:creationId xmlns:a16="http://schemas.microsoft.com/office/drawing/2014/main" id="{9F112BAE-108E-4352-9553-A100E2BDC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578238027"/>
      </p:ext>
    </p:extLst>
  </p:cSld>
  <p:clrMapOvr>
    <a:masterClrMapping/>
  </p:clrMapOvr>
  <p:transition spd="med" advTm="152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C28BEFC-1826-4E73-AA11-9E0D7EB7FA53}"/>
              </a:ext>
            </a:extLst>
          </p:cNvPr>
          <p:cNvPicPr>
            <a:picLocks noChangeAspect="1"/>
          </p:cNvPicPr>
          <p:nvPr/>
        </p:nvPicPr>
        <p:blipFill rotWithShape="1">
          <a:blip r:embed="rId7"/>
          <a:srcRect l="4673" r="5847"/>
          <a:stretch/>
        </p:blipFill>
        <p:spPr>
          <a:xfrm>
            <a:off x="4061339" y="800888"/>
            <a:ext cx="5003563" cy="4103103"/>
          </a:xfrm>
          <a:prstGeom prst="rect">
            <a:avLst/>
          </a:prstGeom>
        </p:spPr>
      </p:pic>
      <p:graphicFrame>
        <p:nvGraphicFramePr>
          <p:cNvPr id="13" name="对象 12">
            <a:extLst>
              <a:ext uri="{FF2B5EF4-FFF2-40B4-BE49-F238E27FC236}">
                <a16:creationId xmlns:a16="http://schemas.microsoft.com/office/drawing/2014/main" id="{91A9CB71-7BC3-456D-8F91-B89D7D91249C}"/>
              </a:ext>
            </a:extLst>
          </p:cNvPr>
          <p:cNvGraphicFramePr>
            <a:graphicFrameLocks noChangeAspect="1"/>
          </p:cNvGraphicFramePr>
          <p:nvPr>
            <p:extLst>
              <p:ext uri="{D42A27DB-BD31-4B8C-83A1-F6EECF244321}">
                <p14:modId xmlns:p14="http://schemas.microsoft.com/office/powerpoint/2010/main" val="2703399916"/>
              </p:ext>
            </p:extLst>
          </p:nvPr>
        </p:nvGraphicFramePr>
        <p:xfrm>
          <a:off x="201798" y="4290027"/>
          <a:ext cx="5272088" cy="2395538"/>
        </p:xfrm>
        <a:graphic>
          <a:graphicData uri="http://schemas.openxmlformats.org/presentationml/2006/ole">
            <mc:AlternateContent xmlns:mc="http://schemas.openxmlformats.org/markup-compatibility/2006">
              <mc:Choice xmlns:v="urn:schemas-microsoft-com:vml" Requires="v">
                <p:oleObj spid="_x0000_s10938" name="Visio" r:id="rId8" imgW="6139056" imgH="2786196" progId="Visio.Drawing.15">
                  <p:embed/>
                </p:oleObj>
              </mc:Choice>
              <mc:Fallback>
                <p:oleObj name="Visio" r:id="rId8" imgW="6139056" imgH="2786196" progId="Visio.Drawing.15">
                  <p:embed/>
                  <p:pic>
                    <p:nvPicPr>
                      <p:cNvPr id="0" name="Object 4"/>
                      <p:cNvPicPr>
                        <a:picLocks noChangeAspect="1" noChangeArrowheads="1"/>
                      </p:cNvPicPr>
                      <p:nvPr/>
                    </p:nvPicPr>
                    <p:blipFill>
                      <a:blip r:embed="rId9"/>
                      <a:srcRect/>
                      <a:stretch>
                        <a:fillRect/>
                      </a:stretch>
                    </p:blipFill>
                    <p:spPr bwMode="auto">
                      <a:xfrm>
                        <a:off x="201798" y="4290027"/>
                        <a:ext cx="5272088" cy="2395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p:txBody>
          <a:bodyPr/>
          <a:lstStyle/>
          <a:p>
            <a:r>
              <a:rPr lang="zh-CN" altLang="en-US" dirty="0"/>
              <a:t>仿真实例一</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24</a:t>
            </a:fld>
            <a:endParaRPr lang="en-US" altLang="zh-CN"/>
          </a:p>
        </p:txBody>
      </p:sp>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728170" cy="4921498"/>
          </a:xfrm>
        </p:spPr>
        <p:txBody>
          <a:bodyPr/>
          <a:lstStyle/>
          <a:p>
            <a:r>
              <a:rPr lang="zh-CN" altLang="en-US" b="1" dirty="0"/>
              <a:t>目的：</a:t>
            </a:r>
            <a:r>
              <a:rPr lang="zh-CN" altLang="en-US" dirty="0"/>
              <a:t>验证由 </a:t>
            </a:r>
            <a:r>
              <a:rPr lang="en-US" altLang="zh-CN" i="1" dirty="0"/>
              <a:t>RLGC</a:t>
            </a:r>
            <a:r>
              <a:rPr lang="en-US" altLang="zh-CN" dirty="0"/>
              <a:t> </a:t>
            </a:r>
            <a:r>
              <a:rPr lang="zh-CN" altLang="en-US" dirty="0"/>
              <a:t>参数求解</a:t>
            </a:r>
            <a:r>
              <a:rPr lang="en-US" altLang="zh-CN" i="1" dirty="0"/>
              <a:t>S</a:t>
            </a:r>
            <a:r>
              <a:rPr lang="en-US" altLang="zh-CN" dirty="0"/>
              <a:t> </a:t>
            </a:r>
            <a:r>
              <a:rPr lang="zh-CN" altLang="en-US" dirty="0"/>
              <a:t>参数的算法</a:t>
            </a:r>
            <a:endParaRPr lang="en-US" altLang="zh-CN" dirty="0"/>
          </a:p>
          <a:p>
            <a:r>
              <a:rPr lang="zh-CN" altLang="en-US" b="1" dirty="0"/>
              <a:t>结构：</a:t>
            </a:r>
            <a:r>
              <a:rPr lang="en-US" altLang="zh-CN" dirty="0"/>
              <a:t>4-</a:t>
            </a:r>
            <a:r>
              <a:rPr lang="zh-CN" altLang="en-US" dirty="0"/>
              <a:t>耦合微带线</a:t>
            </a:r>
            <a:endParaRPr lang="en-US" altLang="zh-CN" dirty="0"/>
          </a:p>
          <a:p>
            <a:endParaRPr lang="en-US" altLang="zh-CN" dirty="0"/>
          </a:p>
          <a:p>
            <a:endParaRPr lang="en-US" altLang="zh-CN" dirty="0"/>
          </a:p>
          <a:p>
            <a:r>
              <a:rPr lang="zh-CN" altLang="en-US" b="1" dirty="0"/>
              <a:t>流程：</a:t>
            </a:r>
            <a:endParaRPr lang="en-US" altLang="zh-CN" b="1" dirty="0"/>
          </a:p>
          <a:p>
            <a:endParaRPr lang="en-US" altLang="zh-CN" b="1" dirty="0"/>
          </a:p>
          <a:p>
            <a:endParaRPr lang="en-US" altLang="zh-CN" dirty="0"/>
          </a:p>
        </p:txBody>
      </p:sp>
      <p:sp>
        <p:nvSpPr>
          <p:cNvPr id="9" name="内容占位符 6">
            <a:extLst>
              <a:ext uri="{FF2B5EF4-FFF2-40B4-BE49-F238E27FC236}">
                <a16:creationId xmlns:a16="http://schemas.microsoft.com/office/drawing/2014/main" id="{3451D9BC-D7D8-4FD1-94D7-0914EE1555FA}"/>
              </a:ext>
            </a:extLst>
          </p:cNvPr>
          <p:cNvSpPr txBox="1">
            <a:spLocks/>
          </p:cNvSpPr>
          <p:nvPr/>
        </p:nvSpPr>
        <p:spPr>
          <a:xfrm>
            <a:off x="4619626" y="1708253"/>
            <a:ext cx="4077974" cy="49214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2" name="Rectangle 2">
            <a:extLst>
              <a:ext uri="{FF2B5EF4-FFF2-40B4-BE49-F238E27FC236}">
                <a16:creationId xmlns:a16="http://schemas.microsoft.com/office/drawing/2014/main" id="{1268BD40-C7E3-4B7E-A284-23A87ECA3334}"/>
              </a:ext>
            </a:extLst>
          </p:cNvPr>
          <p:cNvSpPr>
            <a:spLocks noChangeArrowheads="1"/>
          </p:cNvSpPr>
          <p:nvPr/>
        </p:nvSpPr>
        <p:spPr bwMode="auto">
          <a:xfrm>
            <a:off x="392762" y="25284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对象 4">
            <a:extLst>
              <a:ext uri="{FF2B5EF4-FFF2-40B4-BE49-F238E27FC236}">
                <a16:creationId xmlns:a16="http://schemas.microsoft.com/office/drawing/2014/main" id="{88374D6A-3344-48D5-8CC7-F71D3DE8BCF6}"/>
              </a:ext>
            </a:extLst>
          </p:cNvPr>
          <p:cNvGraphicFramePr>
            <a:graphicFrameLocks noChangeAspect="1"/>
          </p:cNvGraphicFramePr>
          <p:nvPr>
            <p:extLst>
              <p:ext uri="{D42A27DB-BD31-4B8C-83A1-F6EECF244321}">
                <p14:modId xmlns:p14="http://schemas.microsoft.com/office/powerpoint/2010/main" val="1420057673"/>
              </p:ext>
            </p:extLst>
          </p:nvPr>
        </p:nvGraphicFramePr>
        <p:xfrm>
          <a:off x="665869" y="2889358"/>
          <a:ext cx="3223627" cy="1384115"/>
        </p:xfrm>
        <a:graphic>
          <a:graphicData uri="http://schemas.openxmlformats.org/presentationml/2006/ole">
            <mc:AlternateContent xmlns:mc="http://schemas.openxmlformats.org/markup-compatibility/2006">
              <mc:Choice xmlns:v="urn:schemas-microsoft-com:vml" Requires="v">
                <p:oleObj spid="_x0000_s10939" name="Visio" r:id="rId10" imgW="4633813" imgH="1990565" progId="Visio.Drawing.15">
                  <p:embed/>
                </p:oleObj>
              </mc:Choice>
              <mc:Fallback>
                <p:oleObj name="Visio" r:id="rId10" imgW="4633813" imgH="1990565" progId="Visio.Drawing.15">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869" y="2889358"/>
                        <a:ext cx="3223627" cy="1384115"/>
                      </a:xfrm>
                      <a:prstGeom prst="rect">
                        <a:avLst/>
                      </a:prstGeom>
                      <a:noFill/>
                    </p:spPr>
                  </p:pic>
                </p:oleObj>
              </mc:Fallback>
            </mc:AlternateContent>
          </a:graphicData>
        </a:graphic>
      </p:graphicFrame>
      <p:sp>
        <p:nvSpPr>
          <p:cNvPr id="12" name="Rectangle 5">
            <a:extLst>
              <a:ext uri="{FF2B5EF4-FFF2-40B4-BE49-F238E27FC236}">
                <a16:creationId xmlns:a16="http://schemas.microsoft.com/office/drawing/2014/main" id="{CC45A80B-E01E-4D3F-89E7-55642D304FA6}"/>
              </a:ext>
            </a:extLst>
          </p:cNvPr>
          <p:cNvSpPr>
            <a:spLocks noChangeArrowheads="1"/>
          </p:cNvSpPr>
          <p:nvPr/>
        </p:nvSpPr>
        <p:spPr bwMode="auto">
          <a:xfrm>
            <a:off x="321616" y="39730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文本框 14">
            <a:extLst>
              <a:ext uri="{FF2B5EF4-FFF2-40B4-BE49-F238E27FC236}">
                <a16:creationId xmlns:a16="http://schemas.microsoft.com/office/drawing/2014/main" id="{34AD7A53-6877-4C36-959A-25C9BD51FFBF}"/>
              </a:ext>
            </a:extLst>
          </p:cNvPr>
          <p:cNvSpPr txBox="1"/>
          <p:nvPr/>
        </p:nvSpPr>
        <p:spPr>
          <a:xfrm>
            <a:off x="5473886" y="4747227"/>
            <a:ext cx="3621144" cy="1754326"/>
          </a:xfrm>
          <a:prstGeom prst="rect">
            <a:avLst/>
          </a:prstGeom>
          <a:noFill/>
        </p:spPr>
        <p:txBody>
          <a:bodyPr vert="horz" wrap="square" rtlCol="0">
            <a:spAutoFit/>
          </a:bodyPr>
          <a:lstStyle/>
          <a:p>
            <a:pPr algn="ctr"/>
            <a:r>
              <a:rPr lang="en-US" altLang="zh-CN" b="1" i="1" dirty="0"/>
              <a:t>S </a:t>
            </a:r>
            <a:r>
              <a:rPr lang="zh-CN" altLang="en-US" b="1" dirty="0"/>
              <a:t>参数对比：</a:t>
            </a:r>
            <a:r>
              <a:rPr lang="en-US" altLang="zh-CN" b="1" dirty="0"/>
              <a:t>4-</a:t>
            </a:r>
            <a:r>
              <a:rPr lang="zh-CN" altLang="en-US" b="1" dirty="0"/>
              <a:t>耦合微带线</a:t>
            </a:r>
            <a:endParaRPr lang="en-US" altLang="zh-CN" b="1" dirty="0"/>
          </a:p>
          <a:p>
            <a:r>
              <a:rPr lang="zh-CN" altLang="en-US" dirty="0"/>
              <a:t>横坐标：频率 </a:t>
            </a:r>
            <a:r>
              <a:rPr lang="en-US" altLang="zh-CN" dirty="0"/>
              <a:t>( GHz )</a:t>
            </a:r>
            <a:r>
              <a:rPr lang="zh-CN" altLang="en-US" dirty="0"/>
              <a:t>；</a:t>
            </a:r>
            <a:endParaRPr lang="en-US" altLang="zh-CN" dirty="0"/>
          </a:p>
          <a:p>
            <a:r>
              <a:rPr lang="zh-CN" altLang="en-US" dirty="0"/>
              <a:t>左纵坐标：幅度 </a:t>
            </a:r>
            <a:r>
              <a:rPr lang="en-US" altLang="zh-CN" dirty="0"/>
              <a:t>( dB )</a:t>
            </a:r>
            <a:r>
              <a:rPr lang="zh-CN" altLang="en-US" dirty="0"/>
              <a:t>；</a:t>
            </a:r>
            <a:endParaRPr lang="en-US" altLang="zh-CN" dirty="0"/>
          </a:p>
          <a:p>
            <a:r>
              <a:rPr lang="zh-CN" altLang="en-US" dirty="0"/>
              <a:t>右纵坐标：相位 </a:t>
            </a:r>
            <a:r>
              <a:rPr lang="en-US" altLang="zh-CN" dirty="0"/>
              <a:t>( rad )</a:t>
            </a:r>
            <a:r>
              <a:rPr lang="zh-CN" altLang="en-US" dirty="0"/>
              <a:t>；</a:t>
            </a:r>
            <a:endParaRPr lang="en-US" altLang="zh-CN" dirty="0"/>
          </a:p>
          <a:p>
            <a:r>
              <a:rPr lang="zh-CN" altLang="en-US" dirty="0"/>
              <a:t>实线：本文算法；</a:t>
            </a:r>
            <a:endParaRPr lang="en-US" altLang="zh-CN" dirty="0"/>
          </a:p>
          <a:p>
            <a:r>
              <a:rPr lang="zh-CN" altLang="en-US" dirty="0"/>
              <a:t>虚线：</a:t>
            </a:r>
            <a:r>
              <a:rPr lang="en-US" altLang="zh-CN" dirty="0"/>
              <a:t>ADS </a:t>
            </a:r>
            <a:r>
              <a:rPr lang="zh-CN" altLang="en-US" dirty="0"/>
              <a:t>仿真</a:t>
            </a:r>
          </a:p>
        </p:txBody>
      </p:sp>
      <p:pic>
        <p:nvPicPr>
          <p:cNvPr id="10" name="音频 9">
            <a:hlinkClick r:id="" action="ppaction://media"/>
            <a:extLst>
              <a:ext uri="{FF2B5EF4-FFF2-40B4-BE49-F238E27FC236}">
                <a16:creationId xmlns:a16="http://schemas.microsoft.com/office/drawing/2014/main" id="{13BD9D1C-55E5-4640-8667-87EBEC4D40D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3689396522"/>
      </p:ext>
    </p:extLst>
  </p:cSld>
  <p:clrMapOvr>
    <a:masterClrMapping/>
  </p:clrMapOvr>
  <p:transition spd="slow" advTm="4136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0766420B-703B-453E-B2B5-3BCDAA1EAD63}"/>
              </a:ext>
            </a:extLst>
          </p:cNvPr>
          <p:cNvPicPr>
            <a:picLocks noChangeAspect="1"/>
          </p:cNvPicPr>
          <p:nvPr/>
        </p:nvPicPr>
        <p:blipFill rotWithShape="1">
          <a:blip r:embed="rId7"/>
          <a:srcRect l="5201" t="3346" r="5335" b="2879"/>
          <a:stretch/>
        </p:blipFill>
        <p:spPr bwMode="auto">
          <a:xfrm>
            <a:off x="3733274" y="663783"/>
            <a:ext cx="5355773" cy="4072534"/>
          </a:xfrm>
          <a:prstGeom prst="rect">
            <a:avLst/>
          </a:prstGeom>
          <a:ln>
            <a:noFill/>
          </a:ln>
          <a:extLst>
            <a:ext uri="{53640926-AAD7-44D8-BBD7-CCE9431645EC}">
              <a14:shadowObscured xmlns:a14="http://schemas.microsoft.com/office/drawing/2010/main"/>
            </a:ext>
          </a:extLst>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a:xfrm>
            <a:off x="424656" y="974277"/>
            <a:ext cx="8372163" cy="574183"/>
          </a:xfrm>
        </p:spPr>
        <p:txBody>
          <a:bodyPr/>
          <a:lstStyle/>
          <a:p>
            <a:r>
              <a:rPr lang="zh-CN" altLang="en-US" dirty="0"/>
              <a:t>仿真实例二</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25</a:t>
            </a:fld>
            <a:endParaRPr lang="en-US" altLang="zh-CN"/>
          </a:p>
        </p:txBody>
      </p:sp>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384291" cy="4921498"/>
          </a:xfrm>
        </p:spPr>
        <p:txBody>
          <a:bodyPr/>
          <a:lstStyle/>
          <a:p>
            <a:r>
              <a:rPr lang="zh-CN" altLang="en-US" b="1" dirty="0"/>
              <a:t>目的：</a:t>
            </a:r>
            <a:r>
              <a:rPr lang="zh-CN" altLang="en-US" dirty="0"/>
              <a:t>验证基于 </a:t>
            </a:r>
            <a:r>
              <a:rPr lang="en-US" altLang="zh-CN" i="1" dirty="0"/>
              <a:t>S</a:t>
            </a:r>
            <a:r>
              <a:rPr lang="en-US" altLang="zh-CN" dirty="0"/>
              <a:t> </a:t>
            </a:r>
            <a:r>
              <a:rPr lang="zh-CN" altLang="en-US" dirty="0"/>
              <a:t>参数的传输线参数提取算法</a:t>
            </a:r>
            <a:endParaRPr lang="en-US" altLang="zh-CN" dirty="0"/>
          </a:p>
          <a:p>
            <a:r>
              <a:rPr lang="zh-CN" altLang="en-US" b="1" dirty="0"/>
              <a:t>结构：</a:t>
            </a:r>
            <a:r>
              <a:rPr lang="zh-CN" altLang="en-US" dirty="0"/>
              <a:t>平衡差分微带线</a:t>
            </a:r>
            <a:endParaRPr lang="en-US" altLang="zh-CN" dirty="0"/>
          </a:p>
          <a:p>
            <a:endParaRPr lang="en-US" altLang="zh-CN" dirty="0"/>
          </a:p>
          <a:p>
            <a:endParaRPr lang="en-US" altLang="zh-CN" dirty="0"/>
          </a:p>
          <a:p>
            <a:r>
              <a:rPr lang="zh-CN" altLang="en-US" b="1" dirty="0"/>
              <a:t>流程：</a:t>
            </a:r>
            <a:endParaRPr lang="en-US" altLang="zh-CN" b="1" dirty="0"/>
          </a:p>
          <a:p>
            <a:endParaRPr lang="en-US" altLang="zh-CN" b="1" dirty="0"/>
          </a:p>
          <a:p>
            <a:endParaRPr lang="en-US" altLang="zh-CN" dirty="0"/>
          </a:p>
        </p:txBody>
      </p:sp>
      <p:sp>
        <p:nvSpPr>
          <p:cNvPr id="9" name="内容占位符 6">
            <a:extLst>
              <a:ext uri="{FF2B5EF4-FFF2-40B4-BE49-F238E27FC236}">
                <a16:creationId xmlns:a16="http://schemas.microsoft.com/office/drawing/2014/main" id="{3451D9BC-D7D8-4FD1-94D7-0914EE1555FA}"/>
              </a:ext>
            </a:extLst>
          </p:cNvPr>
          <p:cNvSpPr txBox="1">
            <a:spLocks/>
          </p:cNvSpPr>
          <p:nvPr/>
        </p:nvSpPr>
        <p:spPr>
          <a:xfrm>
            <a:off x="4619626" y="1708253"/>
            <a:ext cx="4077974" cy="49214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2" name="Rectangle 2">
            <a:extLst>
              <a:ext uri="{FF2B5EF4-FFF2-40B4-BE49-F238E27FC236}">
                <a16:creationId xmlns:a16="http://schemas.microsoft.com/office/drawing/2014/main" id="{1268BD40-C7E3-4B7E-A284-23A87ECA3334}"/>
              </a:ext>
            </a:extLst>
          </p:cNvPr>
          <p:cNvSpPr>
            <a:spLocks noChangeArrowheads="1"/>
          </p:cNvSpPr>
          <p:nvPr/>
        </p:nvSpPr>
        <p:spPr bwMode="auto">
          <a:xfrm>
            <a:off x="474743" y="25284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5">
            <a:extLst>
              <a:ext uri="{FF2B5EF4-FFF2-40B4-BE49-F238E27FC236}">
                <a16:creationId xmlns:a16="http://schemas.microsoft.com/office/drawing/2014/main" id="{CC45A80B-E01E-4D3F-89E7-55642D304FA6}"/>
              </a:ext>
            </a:extLst>
          </p:cNvPr>
          <p:cNvSpPr>
            <a:spLocks noChangeArrowheads="1"/>
          </p:cNvSpPr>
          <p:nvPr/>
        </p:nvSpPr>
        <p:spPr bwMode="auto">
          <a:xfrm>
            <a:off x="321616" y="39730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34AD7A53-6877-4C36-959A-25C9BD51FFBF}"/>
                  </a:ext>
                </a:extLst>
              </p:cNvPr>
              <p:cNvSpPr txBox="1"/>
              <p:nvPr/>
            </p:nvSpPr>
            <p:spPr>
              <a:xfrm>
                <a:off x="5473886" y="4747227"/>
                <a:ext cx="3621144" cy="1807674"/>
              </a:xfrm>
              <a:prstGeom prst="rect">
                <a:avLst/>
              </a:prstGeom>
              <a:noFill/>
            </p:spPr>
            <p:txBody>
              <a:bodyPr vert="horz" wrap="square" rtlCol="0">
                <a:spAutoFit/>
              </a:bodyPr>
              <a:lstStyle/>
              <a:p>
                <a:pPr algn="ctr"/>
                <a:r>
                  <a:rPr lang="zh-CN" altLang="en-US" b="1" dirty="0"/>
                  <a:t>奇偶模传播常数</a:t>
                </a:r>
                <a:r>
                  <a:rPr lang="en-US" altLang="zh-CN" b="1" dirty="0"/>
                  <a:t>/</a:t>
                </a:r>
                <a:r>
                  <a:rPr lang="zh-CN" altLang="en-US" b="1" dirty="0"/>
                  <a:t>特征阻抗</a:t>
                </a:r>
                <a:endParaRPr lang="en-US" altLang="zh-CN" b="1" dirty="0"/>
              </a:p>
              <a:p>
                <a:r>
                  <a:rPr lang="zh-CN" altLang="en-US" dirty="0"/>
                  <a:t>横坐标：频率 </a:t>
                </a:r>
                <a:r>
                  <a:rPr lang="en-US" altLang="zh-CN" dirty="0"/>
                  <a:t>( GHz )</a:t>
                </a:r>
                <a:r>
                  <a:rPr lang="zh-CN" altLang="en-US" dirty="0"/>
                  <a:t>；</a:t>
                </a:r>
                <a:endParaRPr lang="en-US" altLang="zh-CN" dirty="0"/>
              </a:p>
              <a:p>
                <a:r>
                  <a:rPr lang="zh-CN" altLang="en-US" dirty="0"/>
                  <a:t>左纵坐标：</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𝛾</m:t>
                        </m:r>
                      </m:e>
                      <m:sub>
                        <m:r>
                          <a:rPr lang="en-US" altLang="zh-CN" b="0" i="1" smtClean="0">
                            <a:latin typeface="Cambria Math" panose="02040503050406030204" pitchFamily="18" charset="0"/>
                          </a:rPr>
                          <m:t>𝑒</m:t>
                        </m:r>
                        <m:r>
                          <a:rPr lang="en-US" altLang="zh-CN" b="0" i="1" smtClean="0">
                            <a:latin typeface="Cambria Math" panose="02040503050406030204" pitchFamily="18" charset="0"/>
                          </a:rPr>
                          <m:t>(</m:t>
                        </m:r>
                        <m:r>
                          <a:rPr lang="en-US" altLang="zh-CN" b="0" i="1" smtClean="0">
                            <a:latin typeface="Cambria Math" panose="02040503050406030204" pitchFamily="18" charset="0"/>
                          </a:rPr>
                          <m:t>𝑜</m:t>
                        </m:r>
                        <m:r>
                          <a:rPr lang="en-US" altLang="zh-CN" b="0" i="1" smtClean="0">
                            <a:latin typeface="Cambria Math" panose="02040503050406030204" pitchFamily="18" charset="0"/>
                          </a:rPr>
                          <m:t>)</m:t>
                        </m:r>
                      </m:sub>
                    </m:sSub>
                  </m:oMath>
                </a14:m>
                <a:r>
                  <a:rPr lang="zh-CN" altLang="en-US" dirty="0"/>
                  <a:t>或</a:t>
                </a:r>
                <a14:m>
                  <m:oMath xmlns:m="http://schemas.openxmlformats.org/officeDocument/2006/math">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𝑍</m:t>
                        </m:r>
                      </m:e>
                      <m:sub>
                        <m:r>
                          <m:rPr>
                            <m:sty m:val="p"/>
                          </m:rPr>
                          <a:rPr lang="en-US" altLang="zh-CN" b="0" i="0" dirty="0" smtClean="0">
                            <a:latin typeface="Cambria Math" panose="02040503050406030204" pitchFamily="18" charset="0"/>
                          </a:rPr>
                          <m:t>C</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𝑒</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𝑜</m:t>
                        </m:r>
                        <m:r>
                          <a:rPr lang="en-US" altLang="zh-CN" b="0" i="1" dirty="0" smtClean="0">
                            <a:latin typeface="Cambria Math" panose="02040503050406030204" pitchFamily="18" charset="0"/>
                          </a:rPr>
                          <m:t>)</m:t>
                        </m:r>
                      </m:sub>
                    </m:sSub>
                  </m:oMath>
                </a14:m>
                <a:r>
                  <a:rPr lang="zh-CN" altLang="en-US" dirty="0"/>
                  <a:t>的实部；</a:t>
                </a:r>
                <a:endParaRPr lang="en-US" altLang="zh-CN" dirty="0"/>
              </a:p>
              <a:p>
                <a:r>
                  <a:rPr lang="zh-CN" altLang="en-US" dirty="0"/>
                  <a:t>右纵坐标：</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𝛾</m:t>
                        </m:r>
                      </m:e>
                      <m:sub>
                        <m:r>
                          <a:rPr lang="en-US" altLang="zh-CN" i="1">
                            <a:latin typeface="Cambria Math" panose="02040503050406030204" pitchFamily="18" charset="0"/>
                          </a:rPr>
                          <m:t>𝑒</m:t>
                        </m:r>
                        <m:r>
                          <a:rPr lang="en-US" altLang="zh-CN" i="1">
                            <a:latin typeface="Cambria Math" panose="02040503050406030204" pitchFamily="18" charset="0"/>
                          </a:rPr>
                          <m:t>(</m:t>
                        </m:r>
                        <m:r>
                          <a:rPr lang="en-US" altLang="zh-CN" i="1">
                            <a:latin typeface="Cambria Math" panose="02040503050406030204" pitchFamily="18" charset="0"/>
                          </a:rPr>
                          <m:t>𝑜</m:t>
                        </m:r>
                        <m:r>
                          <a:rPr lang="en-US" altLang="zh-CN" i="1">
                            <a:latin typeface="Cambria Math" panose="02040503050406030204" pitchFamily="18" charset="0"/>
                          </a:rPr>
                          <m:t>)</m:t>
                        </m:r>
                      </m:sub>
                    </m:sSub>
                  </m:oMath>
                </a14:m>
                <a:r>
                  <a:rPr lang="zh-CN" altLang="en-US" dirty="0"/>
                  <a:t>或</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𝑍</m:t>
                        </m:r>
                      </m:e>
                      <m:sub>
                        <m:r>
                          <m:rPr>
                            <m:sty m:val="p"/>
                          </m:rPr>
                          <a:rPr lang="en-US" altLang="zh-CN" dirty="0">
                            <a:latin typeface="Cambria Math" panose="02040503050406030204" pitchFamily="18" charset="0"/>
                          </a:rPr>
                          <m:t>C</m:t>
                        </m:r>
                        <m:r>
                          <a:rPr lang="en-US" altLang="zh-CN" i="1" dirty="0">
                            <a:latin typeface="Cambria Math" panose="02040503050406030204" pitchFamily="18" charset="0"/>
                          </a:rPr>
                          <m:t>,</m:t>
                        </m:r>
                        <m:r>
                          <a:rPr lang="en-US" altLang="zh-CN" i="1" dirty="0">
                            <a:latin typeface="Cambria Math" panose="02040503050406030204" pitchFamily="18" charset="0"/>
                          </a:rPr>
                          <m:t>𝑒</m:t>
                        </m:r>
                        <m:r>
                          <a:rPr lang="en-US" altLang="zh-CN" i="1" dirty="0">
                            <a:latin typeface="Cambria Math" panose="02040503050406030204" pitchFamily="18" charset="0"/>
                          </a:rPr>
                          <m:t>(</m:t>
                        </m:r>
                        <m:r>
                          <a:rPr lang="en-US" altLang="zh-CN" i="1" dirty="0">
                            <a:latin typeface="Cambria Math" panose="02040503050406030204" pitchFamily="18" charset="0"/>
                          </a:rPr>
                          <m:t>𝑜</m:t>
                        </m:r>
                        <m:r>
                          <a:rPr lang="en-US" altLang="zh-CN" i="1" dirty="0">
                            <a:latin typeface="Cambria Math" panose="02040503050406030204" pitchFamily="18" charset="0"/>
                          </a:rPr>
                          <m:t>)</m:t>
                        </m:r>
                      </m:sub>
                    </m:sSub>
                  </m:oMath>
                </a14:m>
                <a:r>
                  <a:rPr lang="zh-CN" altLang="en-US" dirty="0"/>
                  <a:t>的虚部；</a:t>
                </a:r>
                <a:endParaRPr lang="en-US" altLang="zh-CN" dirty="0"/>
              </a:p>
              <a:p>
                <a:r>
                  <a:rPr lang="zh-CN" altLang="en-US" dirty="0"/>
                  <a:t>实线：本文算法；</a:t>
                </a:r>
                <a:endParaRPr lang="en-US" altLang="zh-CN" dirty="0"/>
              </a:p>
              <a:p>
                <a:r>
                  <a:rPr lang="zh-CN" altLang="en-US" dirty="0"/>
                  <a:t>虚线：</a:t>
                </a:r>
                <a:r>
                  <a:rPr lang="en-US" altLang="zh-CN" dirty="0"/>
                  <a:t>Polar Si9000</a:t>
                </a:r>
                <a:r>
                  <a:rPr lang="zh-CN" altLang="en-US" dirty="0"/>
                  <a:t>；</a:t>
                </a:r>
              </a:p>
            </p:txBody>
          </p:sp>
        </mc:Choice>
        <mc:Fallback xmlns="">
          <p:sp>
            <p:nvSpPr>
              <p:cNvPr id="15" name="文本框 14">
                <a:extLst>
                  <a:ext uri="{FF2B5EF4-FFF2-40B4-BE49-F238E27FC236}">
                    <a16:creationId xmlns:a16="http://schemas.microsoft.com/office/drawing/2014/main" id="{34AD7A53-6877-4C36-959A-25C9BD51FFBF}"/>
                  </a:ext>
                </a:extLst>
              </p:cNvPr>
              <p:cNvSpPr txBox="1">
                <a:spLocks noRot="1" noChangeAspect="1" noMove="1" noResize="1" noEditPoints="1" noAdjustHandles="1" noChangeArrowheads="1" noChangeShapeType="1" noTextEdit="1"/>
              </p:cNvSpPr>
              <p:nvPr/>
            </p:nvSpPr>
            <p:spPr>
              <a:xfrm>
                <a:off x="5473886" y="4747227"/>
                <a:ext cx="3621144" cy="1807674"/>
              </a:xfrm>
              <a:prstGeom prst="rect">
                <a:avLst/>
              </a:prstGeom>
              <a:blipFill>
                <a:blip r:embed="rId8"/>
                <a:stretch>
                  <a:fillRect l="-1515" t="-2027" r="-1347" b="-4730"/>
                </a:stretch>
              </a:blipFill>
            </p:spPr>
            <p:txBody>
              <a:bodyPr/>
              <a:lstStyle/>
              <a:p>
                <a:r>
                  <a:rPr lang="zh-CN" altLang="en-US">
                    <a:noFill/>
                  </a:rPr>
                  <a:t> </a:t>
                </a:r>
              </a:p>
            </p:txBody>
          </p:sp>
        </mc:Fallback>
      </mc:AlternateContent>
      <p:sp>
        <p:nvSpPr>
          <p:cNvPr id="6" name="Rectangle 2">
            <a:extLst>
              <a:ext uri="{FF2B5EF4-FFF2-40B4-BE49-F238E27FC236}">
                <a16:creationId xmlns:a16="http://schemas.microsoft.com/office/drawing/2014/main" id="{72A3113C-7FCB-49FE-B4E8-0E7F37B7B8F2}"/>
              </a:ext>
            </a:extLst>
          </p:cNvPr>
          <p:cNvSpPr>
            <a:spLocks noChangeArrowheads="1"/>
          </p:cNvSpPr>
          <p:nvPr/>
        </p:nvSpPr>
        <p:spPr bwMode="auto">
          <a:xfrm>
            <a:off x="941561" y="2115598"/>
            <a:ext cx="6436924" cy="28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8" name="对象 7">
            <a:extLst>
              <a:ext uri="{FF2B5EF4-FFF2-40B4-BE49-F238E27FC236}">
                <a16:creationId xmlns:a16="http://schemas.microsoft.com/office/drawing/2014/main" id="{8F845576-4C9C-47B9-88E2-CE799C768E9F}"/>
              </a:ext>
            </a:extLst>
          </p:cNvPr>
          <p:cNvGraphicFramePr>
            <a:graphicFrameLocks noChangeAspect="1"/>
          </p:cNvGraphicFramePr>
          <p:nvPr>
            <p:extLst>
              <p:ext uri="{D42A27DB-BD31-4B8C-83A1-F6EECF244321}">
                <p14:modId xmlns:p14="http://schemas.microsoft.com/office/powerpoint/2010/main" val="2713520087"/>
              </p:ext>
            </p:extLst>
          </p:nvPr>
        </p:nvGraphicFramePr>
        <p:xfrm>
          <a:off x="941561" y="2889357"/>
          <a:ext cx="2626179" cy="1371988"/>
        </p:xfrm>
        <a:graphic>
          <a:graphicData uri="http://schemas.openxmlformats.org/presentationml/2006/ole">
            <mc:AlternateContent xmlns:mc="http://schemas.openxmlformats.org/markup-compatibility/2006">
              <mc:Choice xmlns:v="urn:schemas-microsoft-com:vml" Requires="v">
                <p:oleObj spid="_x0000_s11949" name="Visio" r:id="rId9" imgW="3805098" imgH="1990565" progId="Visio.Drawing.15">
                  <p:embed/>
                </p:oleObj>
              </mc:Choice>
              <mc:Fallback>
                <p:oleObj name="Visio" r:id="rId9" imgW="3805098" imgH="1990565" progId="Visio.Drawing.15">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1561" y="2889357"/>
                        <a:ext cx="2626179" cy="1371988"/>
                      </a:xfrm>
                      <a:prstGeom prst="rect">
                        <a:avLst/>
                      </a:prstGeom>
                      <a:noFill/>
                    </p:spPr>
                  </p:pic>
                </p:oleObj>
              </mc:Fallback>
            </mc:AlternateContent>
          </a:graphicData>
        </a:graphic>
      </p:graphicFrame>
      <p:sp>
        <p:nvSpPr>
          <p:cNvPr id="10" name="Rectangle 8">
            <a:extLst>
              <a:ext uri="{FF2B5EF4-FFF2-40B4-BE49-F238E27FC236}">
                <a16:creationId xmlns:a16="http://schemas.microsoft.com/office/drawing/2014/main" id="{012248FF-74D5-4052-8BDF-45FC8F867D80}"/>
              </a:ext>
            </a:extLst>
          </p:cNvPr>
          <p:cNvSpPr>
            <a:spLocks noChangeArrowheads="1"/>
          </p:cNvSpPr>
          <p:nvPr/>
        </p:nvSpPr>
        <p:spPr bwMode="auto">
          <a:xfrm>
            <a:off x="201798" y="40049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1" name="对象 10">
            <a:extLst>
              <a:ext uri="{FF2B5EF4-FFF2-40B4-BE49-F238E27FC236}">
                <a16:creationId xmlns:a16="http://schemas.microsoft.com/office/drawing/2014/main" id="{36FC4A57-E925-48AD-926D-79C2F6127904}"/>
              </a:ext>
            </a:extLst>
          </p:cNvPr>
          <p:cNvGraphicFramePr>
            <a:graphicFrameLocks noChangeAspect="1"/>
          </p:cNvGraphicFramePr>
          <p:nvPr>
            <p:extLst>
              <p:ext uri="{D42A27DB-BD31-4B8C-83A1-F6EECF244321}">
                <p14:modId xmlns:p14="http://schemas.microsoft.com/office/powerpoint/2010/main" val="4203810784"/>
              </p:ext>
            </p:extLst>
          </p:nvPr>
        </p:nvGraphicFramePr>
        <p:xfrm>
          <a:off x="201798" y="4462177"/>
          <a:ext cx="5272088" cy="2262188"/>
        </p:xfrm>
        <a:graphic>
          <a:graphicData uri="http://schemas.openxmlformats.org/presentationml/2006/ole">
            <mc:AlternateContent xmlns:mc="http://schemas.openxmlformats.org/markup-compatibility/2006">
              <mc:Choice xmlns:v="urn:schemas-microsoft-com:vml" Requires="v">
                <p:oleObj spid="_x0000_s11950" name="Visio" r:id="rId11" imgW="6500979" imgH="2786196" progId="Visio.Drawing.15">
                  <p:embed/>
                </p:oleObj>
              </mc:Choice>
              <mc:Fallback>
                <p:oleObj name="Visio" r:id="rId11" imgW="6500979" imgH="2786196" progId="Visio.Drawing.15">
                  <p:embed/>
                  <p:pic>
                    <p:nvPicPr>
                      <p:cNvPr id="0" name="Object 7"/>
                      <p:cNvPicPr>
                        <a:picLocks noChangeAspect="1" noChangeArrowheads="1"/>
                      </p:cNvPicPr>
                      <p:nvPr/>
                    </p:nvPicPr>
                    <p:blipFill>
                      <a:blip r:embed="rId12"/>
                      <a:srcRect/>
                      <a:stretch>
                        <a:fillRect/>
                      </a:stretch>
                    </p:blipFill>
                    <p:spPr bwMode="auto">
                      <a:xfrm>
                        <a:off x="201798" y="4462177"/>
                        <a:ext cx="5272088" cy="2262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音频 13">
            <a:hlinkClick r:id="" action="ppaction://media"/>
            <a:extLst>
              <a:ext uri="{FF2B5EF4-FFF2-40B4-BE49-F238E27FC236}">
                <a16:creationId xmlns:a16="http://schemas.microsoft.com/office/drawing/2014/main" id="{381B7AF2-5EC3-4253-8B7D-C0B16397DD7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826452034"/>
      </p:ext>
    </p:extLst>
  </p:cSld>
  <p:clrMapOvr>
    <a:masterClrMapping/>
  </p:clrMapOvr>
  <p:transition spd="slow" advTm="4348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2EF5D0A6-1871-421E-8B8F-5A1D3C95A03D}"/>
              </a:ext>
            </a:extLst>
          </p:cNvPr>
          <p:cNvPicPr>
            <a:picLocks noChangeAspect="1"/>
          </p:cNvPicPr>
          <p:nvPr/>
        </p:nvPicPr>
        <p:blipFill>
          <a:blip r:embed="rId7"/>
          <a:stretch>
            <a:fillRect/>
          </a:stretch>
        </p:blipFill>
        <p:spPr>
          <a:xfrm>
            <a:off x="3530700" y="727417"/>
            <a:ext cx="5613300" cy="4209975"/>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a:xfrm>
            <a:off x="424656" y="974277"/>
            <a:ext cx="8372163" cy="574183"/>
          </a:xfrm>
        </p:spPr>
        <p:txBody>
          <a:bodyPr/>
          <a:lstStyle/>
          <a:p>
            <a:r>
              <a:rPr lang="zh-CN" altLang="en-US" dirty="0"/>
              <a:t>仿真实例二</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26</a:t>
            </a:fld>
            <a:endParaRPr lang="en-US" altLang="zh-CN"/>
          </a:p>
        </p:txBody>
      </p:sp>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384291" cy="4921498"/>
          </a:xfrm>
        </p:spPr>
        <p:txBody>
          <a:bodyPr/>
          <a:lstStyle/>
          <a:p>
            <a:r>
              <a:rPr lang="zh-CN" altLang="en-US" b="1" dirty="0"/>
              <a:t>目的：</a:t>
            </a:r>
            <a:r>
              <a:rPr lang="zh-CN" altLang="en-US" dirty="0"/>
              <a:t>验证基于 </a:t>
            </a:r>
            <a:r>
              <a:rPr lang="en-US" altLang="zh-CN" i="1" dirty="0"/>
              <a:t>S</a:t>
            </a:r>
            <a:r>
              <a:rPr lang="en-US" altLang="zh-CN" dirty="0"/>
              <a:t> </a:t>
            </a:r>
            <a:r>
              <a:rPr lang="zh-CN" altLang="en-US" dirty="0"/>
              <a:t>参数的传输线参数提取算法</a:t>
            </a:r>
            <a:endParaRPr lang="en-US" altLang="zh-CN" dirty="0"/>
          </a:p>
          <a:p>
            <a:r>
              <a:rPr lang="zh-CN" altLang="en-US" b="1" dirty="0"/>
              <a:t>结构：</a:t>
            </a:r>
            <a:r>
              <a:rPr lang="zh-CN" altLang="en-US" dirty="0"/>
              <a:t>平衡差分微带线</a:t>
            </a:r>
            <a:endParaRPr lang="en-US" altLang="zh-CN" dirty="0"/>
          </a:p>
          <a:p>
            <a:endParaRPr lang="en-US" altLang="zh-CN" dirty="0"/>
          </a:p>
          <a:p>
            <a:endParaRPr lang="en-US" altLang="zh-CN" dirty="0"/>
          </a:p>
          <a:p>
            <a:r>
              <a:rPr lang="zh-CN" altLang="en-US" b="1" dirty="0"/>
              <a:t>流程：</a:t>
            </a:r>
            <a:endParaRPr lang="en-US" altLang="zh-CN" b="1" dirty="0"/>
          </a:p>
          <a:p>
            <a:endParaRPr lang="en-US" altLang="zh-CN" b="1" dirty="0"/>
          </a:p>
          <a:p>
            <a:endParaRPr lang="en-US" altLang="zh-CN" dirty="0"/>
          </a:p>
        </p:txBody>
      </p:sp>
      <p:sp>
        <p:nvSpPr>
          <p:cNvPr id="9" name="内容占位符 6">
            <a:extLst>
              <a:ext uri="{FF2B5EF4-FFF2-40B4-BE49-F238E27FC236}">
                <a16:creationId xmlns:a16="http://schemas.microsoft.com/office/drawing/2014/main" id="{3451D9BC-D7D8-4FD1-94D7-0914EE1555FA}"/>
              </a:ext>
            </a:extLst>
          </p:cNvPr>
          <p:cNvSpPr txBox="1">
            <a:spLocks/>
          </p:cNvSpPr>
          <p:nvPr/>
        </p:nvSpPr>
        <p:spPr>
          <a:xfrm>
            <a:off x="4619626" y="1708253"/>
            <a:ext cx="4077974" cy="49214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2" name="Rectangle 2">
            <a:extLst>
              <a:ext uri="{FF2B5EF4-FFF2-40B4-BE49-F238E27FC236}">
                <a16:creationId xmlns:a16="http://schemas.microsoft.com/office/drawing/2014/main" id="{1268BD40-C7E3-4B7E-A284-23A87ECA3334}"/>
              </a:ext>
            </a:extLst>
          </p:cNvPr>
          <p:cNvSpPr>
            <a:spLocks noChangeArrowheads="1"/>
          </p:cNvSpPr>
          <p:nvPr/>
        </p:nvSpPr>
        <p:spPr bwMode="auto">
          <a:xfrm>
            <a:off x="544112" y="25284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5">
            <a:extLst>
              <a:ext uri="{FF2B5EF4-FFF2-40B4-BE49-F238E27FC236}">
                <a16:creationId xmlns:a16="http://schemas.microsoft.com/office/drawing/2014/main" id="{CC45A80B-E01E-4D3F-89E7-55642D304FA6}"/>
              </a:ext>
            </a:extLst>
          </p:cNvPr>
          <p:cNvSpPr>
            <a:spLocks noChangeArrowheads="1"/>
          </p:cNvSpPr>
          <p:nvPr/>
        </p:nvSpPr>
        <p:spPr bwMode="auto">
          <a:xfrm>
            <a:off x="321616" y="39730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文本框 14">
            <a:extLst>
              <a:ext uri="{FF2B5EF4-FFF2-40B4-BE49-F238E27FC236}">
                <a16:creationId xmlns:a16="http://schemas.microsoft.com/office/drawing/2014/main" id="{34AD7A53-6877-4C36-959A-25C9BD51FFBF}"/>
              </a:ext>
            </a:extLst>
          </p:cNvPr>
          <p:cNvSpPr txBox="1"/>
          <p:nvPr/>
        </p:nvSpPr>
        <p:spPr>
          <a:xfrm>
            <a:off x="5441621" y="4919377"/>
            <a:ext cx="3621144" cy="1477328"/>
          </a:xfrm>
          <a:prstGeom prst="rect">
            <a:avLst/>
          </a:prstGeom>
          <a:noFill/>
        </p:spPr>
        <p:txBody>
          <a:bodyPr vert="horz" wrap="square" rtlCol="0">
            <a:spAutoFit/>
          </a:bodyPr>
          <a:lstStyle/>
          <a:p>
            <a:pPr algn="ctr"/>
            <a:r>
              <a:rPr lang="zh-CN" altLang="en-US" b="1" dirty="0"/>
              <a:t>传输线 </a:t>
            </a:r>
            <a:r>
              <a:rPr lang="en-US" altLang="zh-CN" b="1" i="1" dirty="0"/>
              <a:t>RLGC</a:t>
            </a:r>
            <a:r>
              <a:rPr lang="zh-CN" altLang="en-US" b="1" dirty="0"/>
              <a:t>，对比</a:t>
            </a:r>
            <a:r>
              <a:rPr lang="en-US" altLang="zh-CN" b="1" dirty="0" err="1"/>
              <a:t>PowerSI</a:t>
            </a:r>
            <a:endParaRPr lang="en-US" altLang="zh-CN" b="1" dirty="0"/>
          </a:p>
          <a:p>
            <a:r>
              <a:rPr lang="zh-CN" altLang="en-US" dirty="0"/>
              <a:t>横坐标：频率 </a:t>
            </a:r>
            <a:r>
              <a:rPr lang="en-US" altLang="zh-CN" dirty="0"/>
              <a:t>( GHz )</a:t>
            </a:r>
            <a:r>
              <a:rPr lang="zh-CN" altLang="en-US" dirty="0"/>
              <a:t>；</a:t>
            </a:r>
            <a:endParaRPr lang="en-US" altLang="zh-CN" dirty="0"/>
          </a:p>
          <a:p>
            <a:r>
              <a:rPr lang="zh-CN" altLang="en-US" dirty="0"/>
              <a:t>纵坐标：单位长度 </a:t>
            </a:r>
            <a:r>
              <a:rPr lang="en-US" altLang="zh-CN" i="1" dirty="0"/>
              <a:t>C</a:t>
            </a:r>
            <a:r>
              <a:rPr lang="en-US" altLang="zh-CN" dirty="0"/>
              <a:t> </a:t>
            </a:r>
            <a:r>
              <a:rPr lang="zh-CN" altLang="en-US" dirty="0"/>
              <a:t>或 </a:t>
            </a:r>
            <a:r>
              <a:rPr lang="en-US" altLang="zh-CN" i="1" dirty="0"/>
              <a:t>G</a:t>
            </a:r>
            <a:r>
              <a:rPr lang="en-US" altLang="zh-CN" dirty="0"/>
              <a:t> </a:t>
            </a:r>
          </a:p>
          <a:p>
            <a:r>
              <a:rPr lang="zh-CN" altLang="en-US" dirty="0"/>
              <a:t>紫实线：本文算法；</a:t>
            </a:r>
            <a:endParaRPr lang="en-US" altLang="zh-CN" dirty="0"/>
          </a:p>
          <a:p>
            <a:r>
              <a:rPr lang="zh-CN" altLang="en-US" dirty="0"/>
              <a:t>黑虚线：</a:t>
            </a:r>
            <a:r>
              <a:rPr lang="en-US" altLang="zh-CN" dirty="0"/>
              <a:t>Cadence </a:t>
            </a:r>
            <a:r>
              <a:rPr lang="en-US" altLang="zh-CN" dirty="0" err="1"/>
              <a:t>Sigrity</a:t>
            </a:r>
            <a:r>
              <a:rPr lang="en-US" altLang="zh-CN" dirty="0"/>
              <a:t> </a:t>
            </a:r>
            <a:r>
              <a:rPr lang="en-US" altLang="zh-CN" dirty="0" err="1"/>
              <a:t>PowerSI</a:t>
            </a:r>
            <a:r>
              <a:rPr lang="zh-CN" altLang="en-US" dirty="0"/>
              <a:t>；</a:t>
            </a:r>
          </a:p>
        </p:txBody>
      </p:sp>
      <p:sp>
        <p:nvSpPr>
          <p:cNvPr id="6" name="Rectangle 2">
            <a:extLst>
              <a:ext uri="{FF2B5EF4-FFF2-40B4-BE49-F238E27FC236}">
                <a16:creationId xmlns:a16="http://schemas.microsoft.com/office/drawing/2014/main" id="{72A3113C-7FCB-49FE-B4E8-0E7F37B7B8F2}"/>
              </a:ext>
            </a:extLst>
          </p:cNvPr>
          <p:cNvSpPr>
            <a:spLocks noChangeArrowheads="1"/>
          </p:cNvSpPr>
          <p:nvPr/>
        </p:nvSpPr>
        <p:spPr bwMode="auto">
          <a:xfrm>
            <a:off x="941561" y="2115598"/>
            <a:ext cx="6436924" cy="28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8" name="对象 7">
            <a:extLst>
              <a:ext uri="{FF2B5EF4-FFF2-40B4-BE49-F238E27FC236}">
                <a16:creationId xmlns:a16="http://schemas.microsoft.com/office/drawing/2014/main" id="{8F845576-4C9C-47B9-88E2-CE799C768E9F}"/>
              </a:ext>
            </a:extLst>
          </p:cNvPr>
          <p:cNvGraphicFramePr>
            <a:graphicFrameLocks noChangeAspect="1"/>
          </p:cNvGraphicFramePr>
          <p:nvPr/>
        </p:nvGraphicFramePr>
        <p:xfrm>
          <a:off x="941561" y="2889357"/>
          <a:ext cx="2626179" cy="1371988"/>
        </p:xfrm>
        <a:graphic>
          <a:graphicData uri="http://schemas.openxmlformats.org/presentationml/2006/ole">
            <mc:AlternateContent xmlns:mc="http://schemas.openxmlformats.org/markup-compatibility/2006">
              <mc:Choice xmlns:v="urn:schemas-microsoft-com:vml" Requires="v">
                <p:oleObj spid="_x0000_s12962" name="Visio" r:id="rId8" imgW="3805098" imgH="1990565" progId="Visio.Drawing.15">
                  <p:embed/>
                </p:oleObj>
              </mc:Choice>
              <mc:Fallback>
                <p:oleObj name="Visio" r:id="rId8" imgW="3805098" imgH="1990565" progId="Visio.Drawing.15">
                  <p:embed/>
                  <p:pic>
                    <p:nvPicPr>
                      <p:cNvPr id="8" name="对象 7">
                        <a:extLst>
                          <a:ext uri="{FF2B5EF4-FFF2-40B4-BE49-F238E27FC236}">
                            <a16:creationId xmlns:a16="http://schemas.microsoft.com/office/drawing/2014/main" id="{8F845576-4C9C-47B9-88E2-CE799C768E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561" y="2889357"/>
                        <a:ext cx="2626179" cy="1371988"/>
                      </a:xfrm>
                      <a:prstGeom prst="rect">
                        <a:avLst/>
                      </a:prstGeom>
                      <a:noFill/>
                    </p:spPr>
                  </p:pic>
                </p:oleObj>
              </mc:Fallback>
            </mc:AlternateContent>
          </a:graphicData>
        </a:graphic>
      </p:graphicFrame>
      <p:sp>
        <p:nvSpPr>
          <p:cNvPr id="10" name="Rectangle 8">
            <a:extLst>
              <a:ext uri="{FF2B5EF4-FFF2-40B4-BE49-F238E27FC236}">
                <a16:creationId xmlns:a16="http://schemas.microsoft.com/office/drawing/2014/main" id="{012248FF-74D5-4052-8BDF-45FC8F867D80}"/>
              </a:ext>
            </a:extLst>
          </p:cNvPr>
          <p:cNvSpPr>
            <a:spLocks noChangeArrowheads="1"/>
          </p:cNvSpPr>
          <p:nvPr/>
        </p:nvSpPr>
        <p:spPr bwMode="auto">
          <a:xfrm>
            <a:off x="201798" y="40049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1" name="对象 10">
            <a:extLst>
              <a:ext uri="{FF2B5EF4-FFF2-40B4-BE49-F238E27FC236}">
                <a16:creationId xmlns:a16="http://schemas.microsoft.com/office/drawing/2014/main" id="{36FC4A57-E925-48AD-926D-79C2F6127904}"/>
              </a:ext>
            </a:extLst>
          </p:cNvPr>
          <p:cNvGraphicFramePr>
            <a:graphicFrameLocks noChangeAspect="1"/>
          </p:cNvGraphicFramePr>
          <p:nvPr>
            <p:extLst>
              <p:ext uri="{D42A27DB-BD31-4B8C-83A1-F6EECF244321}">
                <p14:modId xmlns:p14="http://schemas.microsoft.com/office/powerpoint/2010/main" val="1551972855"/>
              </p:ext>
            </p:extLst>
          </p:nvPr>
        </p:nvGraphicFramePr>
        <p:xfrm>
          <a:off x="201798" y="4462177"/>
          <a:ext cx="5272088" cy="2262188"/>
        </p:xfrm>
        <a:graphic>
          <a:graphicData uri="http://schemas.openxmlformats.org/presentationml/2006/ole">
            <mc:AlternateContent xmlns:mc="http://schemas.openxmlformats.org/markup-compatibility/2006">
              <mc:Choice xmlns:v="urn:schemas-microsoft-com:vml" Requires="v">
                <p:oleObj spid="_x0000_s12963" name="Visio" r:id="rId10" imgW="6500979" imgH="2786196" progId="Visio.Drawing.15">
                  <p:embed/>
                </p:oleObj>
              </mc:Choice>
              <mc:Fallback>
                <p:oleObj name="Visio" r:id="rId10" imgW="6500979" imgH="2786196" progId="Visio.Drawing.15">
                  <p:embed/>
                  <p:pic>
                    <p:nvPicPr>
                      <p:cNvPr id="11" name="对象 10">
                        <a:extLst>
                          <a:ext uri="{FF2B5EF4-FFF2-40B4-BE49-F238E27FC236}">
                            <a16:creationId xmlns:a16="http://schemas.microsoft.com/office/drawing/2014/main" id="{36FC4A57-E925-48AD-926D-79C2F6127904}"/>
                          </a:ext>
                        </a:extLst>
                      </p:cNvPr>
                      <p:cNvPicPr>
                        <a:picLocks noChangeAspect="1" noChangeArrowheads="1"/>
                      </p:cNvPicPr>
                      <p:nvPr/>
                    </p:nvPicPr>
                    <p:blipFill>
                      <a:blip r:embed="rId11"/>
                      <a:srcRect/>
                      <a:stretch>
                        <a:fillRect/>
                      </a:stretch>
                    </p:blipFill>
                    <p:spPr bwMode="auto">
                      <a:xfrm>
                        <a:off x="201798" y="4462177"/>
                        <a:ext cx="5272088" cy="2262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 name="音频 15">
            <a:hlinkClick r:id="" action="ppaction://media"/>
            <a:extLst>
              <a:ext uri="{FF2B5EF4-FFF2-40B4-BE49-F238E27FC236}">
                <a16:creationId xmlns:a16="http://schemas.microsoft.com/office/drawing/2014/main" id="{C2A414CA-470E-4F4A-AA95-3F030F2429B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102902258"/>
      </p:ext>
    </p:extLst>
  </p:cSld>
  <p:clrMapOvr>
    <a:masterClrMapping/>
  </p:clrMapOvr>
  <p:transition spd="med" advTm="2628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9B31F9E9-4DC1-4790-932F-78D4D284E5F2}"/>
              </a:ext>
            </a:extLst>
          </p:cNvPr>
          <p:cNvPicPr>
            <a:picLocks noChangeAspect="1"/>
          </p:cNvPicPr>
          <p:nvPr/>
        </p:nvPicPr>
        <p:blipFill rotWithShape="1">
          <a:blip r:embed="rId7"/>
          <a:srcRect l="7473" r="6982"/>
          <a:stretch/>
        </p:blipFill>
        <p:spPr>
          <a:xfrm>
            <a:off x="3583887" y="1082287"/>
            <a:ext cx="5558335" cy="3362979"/>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a:xfrm>
            <a:off x="424656" y="974277"/>
            <a:ext cx="8372163" cy="574183"/>
          </a:xfrm>
        </p:spPr>
        <p:txBody>
          <a:bodyPr/>
          <a:lstStyle/>
          <a:p>
            <a:r>
              <a:rPr lang="zh-CN" altLang="en-US" dirty="0"/>
              <a:t>仿真实例三</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27</a:t>
            </a:fld>
            <a:endParaRPr lang="en-US" altLang="zh-CN"/>
          </a:p>
        </p:txBody>
      </p:sp>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384291" cy="4921498"/>
          </a:xfrm>
        </p:spPr>
        <p:txBody>
          <a:bodyPr/>
          <a:lstStyle/>
          <a:p>
            <a:r>
              <a:rPr lang="zh-CN" altLang="en-US" b="1" dirty="0"/>
              <a:t>目的：</a:t>
            </a:r>
            <a:r>
              <a:rPr lang="zh-CN" altLang="en-US" dirty="0"/>
              <a:t>验证基于 </a:t>
            </a:r>
            <a:r>
              <a:rPr lang="en-US" altLang="zh-CN" i="1" dirty="0"/>
              <a:t>S</a:t>
            </a:r>
            <a:r>
              <a:rPr lang="en-US" altLang="zh-CN" dirty="0"/>
              <a:t> </a:t>
            </a:r>
            <a:r>
              <a:rPr lang="zh-CN" altLang="en-US" dirty="0"/>
              <a:t>参数的传输线参数提取算法</a:t>
            </a:r>
            <a:endParaRPr lang="en-US" altLang="zh-CN" dirty="0"/>
          </a:p>
          <a:p>
            <a:r>
              <a:rPr lang="zh-CN" altLang="en-US" b="1" dirty="0"/>
              <a:t>结构：</a:t>
            </a:r>
            <a:r>
              <a:rPr lang="en-US" altLang="zh-CN" dirty="0"/>
              <a:t>16-</a:t>
            </a:r>
            <a:r>
              <a:rPr lang="zh-CN" altLang="en-US" dirty="0"/>
              <a:t>耦合微带线</a:t>
            </a:r>
            <a:endParaRPr lang="en-US" altLang="zh-CN" dirty="0"/>
          </a:p>
          <a:p>
            <a:endParaRPr lang="en-US" altLang="zh-CN" dirty="0"/>
          </a:p>
          <a:p>
            <a:endParaRPr lang="en-US" altLang="zh-CN" dirty="0"/>
          </a:p>
          <a:p>
            <a:r>
              <a:rPr lang="zh-CN" altLang="en-US" b="1" dirty="0"/>
              <a:t>流程：</a:t>
            </a:r>
            <a:endParaRPr lang="en-US" altLang="zh-CN" b="1" dirty="0"/>
          </a:p>
          <a:p>
            <a:endParaRPr lang="en-US" altLang="zh-CN" b="1" dirty="0"/>
          </a:p>
          <a:p>
            <a:endParaRPr lang="en-US" altLang="zh-CN" dirty="0"/>
          </a:p>
        </p:txBody>
      </p:sp>
      <p:sp>
        <p:nvSpPr>
          <p:cNvPr id="9" name="内容占位符 6">
            <a:extLst>
              <a:ext uri="{FF2B5EF4-FFF2-40B4-BE49-F238E27FC236}">
                <a16:creationId xmlns:a16="http://schemas.microsoft.com/office/drawing/2014/main" id="{3451D9BC-D7D8-4FD1-94D7-0914EE1555FA}"/>
              </a:ext>
            </a:extLst>
          </p:cNvPr>
          <p:cNvSpPr txBox="1">
            <a:spLocks/>
          </p:cNvSpPr>
          <p:nvPr/>
        </p:nvSpPr>
        <p:spPr>
          <a:xfrm>
            <a:off x="4619626" y="1708253"/>
            <a:ext cx="4077974" cy="49214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2" name="Rectangle 2">
            <a:extLst>
              <a:ext uri="{FF2B5EF4-FFF2-40B4-BE49-F238E27FC236}">
                <a16:creationId xmlns:a16="http://schemas.microsoft.com/office/drawing/2014/main" id="{1268BD40-C7E3-4B7E-A284-23A87ECA3334}"/>
              </a:ext>
            </a:extLst>
          </p:cNvPr>
          <p:cNvSpPr>
            <a:spLocks noChangeArrowheads="1"/>
          </p:cNvSpPr>
          <p:nvPr/>
        </p:nvSpPr>
        <p:spPr bwMode="auto">
          <a:xfrm>
            <a:off x="544112" y="25284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5">
            <a:extLst>
              <a:ext uri="{FF2B5EF4-FFF2-40B4-BE49-F238E27FC236}">
                <a16:creationId xmlns:a16="http://schemas.microsoft.com/office/drawing/2014/main" id="{CC45A80B-E01E-4D3F-89E7-55642D304FA6}"/>
              </a:ext>
            </a:extLst>
          </p:cNvPr>
          <p:cNvSpPr>
            <a:spLocks noChangeArrowheads="1"/>
          </p:cNvSpPr>
          <p:nvPr/>
        </p:nvSpPr>
        <p:spPr bwMode="auto">
          <a:xfrm>
            <a:off x="321616" y="39730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文本框 14">
            <a:extLst>
              <a:ext uri="{FF2B5EF4-FFF2-40B4-BE49-F238E27FC236}">
                <a16:creationId xmlns:a16="http://schemas.microsoft.com/office/drawing/2014/main" id="{34AD7A53-6877-4C36-959A-25C9BD51FFBF}"/>
              </a:ext>
            </a:extLst>
          </p:cNvPr>
          <p:cNvSpPr txBox="1"/>
          <p:nvPr/>
        </p:nvSpPr>
        <p:spPr>
          <a:xfrm>
            <a:off x="5441621" y="4919377"/>
            <a:ext cx="3621144" cy="1477328"/>
          </a:xfrm>
          <a:prstGeom prst="rect">
            <a:avLst/>
          </a:prstGeom>
          <a:noFill/>
        </p:spPr>
        <p:txBody>
          <a:bodyPr vert="horz" wrap="square" rtlCol="0">
            <a:spAutoFit/>
          </a:bodyPr>
          <a:lstStyle/>
          <a:p>
            <a:pPr algn="ctr"/>
            <a:r>
              <a:rPr lang="zh-CN" altLang="en-US" b="1" dirty="0"/>
              <a:t>传输线 </a:t>
            </a:r>
            <a:r>
              <a:rPr lang="en-US" altLang="zh-CN" b="1" i="1" dirty="0"/>
              <a:t>RLGC</a:t>
            </a:r>
            <a:r>
              <a:rPr lang="zh-CN" altLang="en-US" b="1" dirty="0"/>
              <a:t> </a:t>
            </a:r>
            <a:r>
              <a:rPr lang="en-US" altLang="zh-CN" b="1" dirty="0"/>
              <a:t>vs.</a:t>
            </a:r>
            <a:r>
              <a:rPr lang="zh-CN" altLang="en-US" b="1" dirty="0"/>
              <a:t> 原 </a:t>
            </a:r>
            <a:r>
              <a:rPr lang="en-US" altLang="zh-CN" b="1" dirty="0"/>
              <a:t>W-element</a:t>
            </a:r>
          </a:p>
          <a:p>
            <a:r>
              <a:rPr lang="zh-CN" altLang="en-US" dirty="0"/>
              <a:t>横坐标：频率 </a:t>
            </a:r>
            <a:r>
              <a:rPr lang="en-US" altLang="zh-CN" dirty="0"/>
              <a:t>( </a:t>
            </a:r>
            <a:r>
              <a:rPr lang="en-US" altLang="zh-CN" i="0" dirty="0">
                <a:latin typeface="+mj-lt"/>
              </a:rPr>
              <a:t>GHz</a:t>
            </a:r>
            <a:r>
              <a:rPr lang="en-US" altLang="zh-CN" dirty="0"/>
              <a:t> )</a:t>
            </a:r>
            <a:r>
              <a:rPr lang="zh-CN" altLang="en-US" dirty="0"/>
              <a:t>；</a:t>
            </a:r>
            <a:endParaRPr lang="en-US" altLang="zh-CN" dirty="0"/>
          </a:p>
          <a:p>
            <a:r>
              <a:rPr lang="zh-CN" altLang="en-US" dirty="0"/>
              <a:t>纵坐标：单位长度 </a:t>
            </a:r>
            <a:r>
              <a:rPr lang="en-US" altLang="zh-CN" i="1" dirty="0"/>
              <a:t>C</a:t>
            </a:r>
            <a:r>
              <a:rPr lang="en-US" altLang="zh-CN" dirty="0"/>
              <a:t> </a:t>
            </a:r>
          </a:p>
          <a:p>
            <a:r>
              <a:rPr lang="zh-CN" altLang="en-US" dirty="0"/>
              <a:t>实线：本文算法；</a:t>
            </a:r>
            <a:endParaRPr lang="en-US" altLang="zh-CN" dirty="0"/>
          </a:p>
          <a:p>
            <a:r>
              <a:rPr lang="zh-CN" altLang="en-US" dirty="0"/>
              <a:t>虚线：</a:t>
            </a:r>
            <a:r>
              <a:rPr lang="en-US" altLang="zh-CN" dirty="0"/>
              <a:t>W-element ( HFSS )</a:t>
            </a:r>
            <a:r>
              <a:rPr lang="zh-CN" altLang="en-US" dirty="0"/>
              <a:t>；</a:t>
            </a:r>
          </a:p>
        </p:txBody>
      </p:sp>
      <p:sp>
        <p:nvSpPr>
          <p:cNvPr id="6" name="Rectangle 2">
            <a:extLst>
              <a:ext uri="{FF2B5EF4-FFF2-40B4-BE49-F238E27FC236}">
                <a16:creationId xmlns:a16="http://schemas.microsoft.com/office/drawing/2014/main" id="{72A3113C-7FCB-49FE-B4E8-0E7F37B7B8F2}"/>
              </a:ext>
            </a:extLst>
          </p:cNvPr>
          <p:cNvSpPr>
            <a:spLocks noChangeArrowheads="1"/>
          </p:cNvSpPr>
          <p:nvPr/>
        </p:nvSpPr>
        <p:spPr bwMode="auto">
          <a:xfrm>
            <a:off x="941561" y="2115598"/>
            <a:ext cx="6436924" cy="28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0" name="Rectangle 8">
            <a:extLst>
              <a:ext uri="{FF2B5EF4-FFF2-40B4-BE49-F238E27FC236}">
                <a16:creationId xmlns:a16="http://schemas.microsoft.com/office/drawing/2014/main" id="{012248FF-74D5-4052-8BDF-45FC8F867D80}"/>
              </a:ext>
            </a:extLst>
          </p:cNvPr>
          <p:cNvSpPr>
            <a:spLocks noChangeArrowheads="1"/>
          </p:cNvSpPr>
          <p:nvPr/>
        </p:nvSpPr>
        <p:spPr bwMode="auto">
          <a:xfrm>
            <a:off x="201798" y="40049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5">
            <a:extLst>
              <a:ext uri="{FF2B5EF4-FFF2-40B4-BE49-F238E27FC236}">
                <a16:creationId xmlns:a16="http://schemas.microsoft.com/office/drawing/2014/main" id="{1D103082-0090-4196-BD1B-D3883C19937B}"/>
              </a:ext>
            </a:extLst>
          </p:cNvPr>
          <p:cNvSpPr>
            <a:spLocks noChangeArrowheads="1"/>
          </p:cNvSpPr>
          <p:nvPr/>
        </p:nvSpPr>
        <p:spPr bwMode="auto">
          <a:xfrm>
            <a:off x="54728" y="2404076"/>
            <a:ext cx="5202097" cy="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13" name="对象 12">
            <a:extLst>
              <a:ext uri="{FF2B5EF4-FFF2-40B4-BE49-F238E27FC236}">
                <a16:creationId xmlns:a16="http://schemas.microsoft.com/office/drawing/2014/main" id="{282D0961-E477-4E2A-89CC-A2294ACAB32A}"/>
              </a:ext>
            </a:extLst>
          </p:cNvPr>
          <p:cNvGraphicFramePr>
            <a:graphicFrameLocks noChangeAspect="1"/>
          </p:cNvGraphicFramePr>
          <p:nvPr>
            <p:extLst>
              <p:ext uri="{D42A27DB-BD31-4B8C-83A1-F6EECF244321}">
                <p14:modId xmlns:p14="http://schemas.microsoft.com/office/powerpoint/2010/main" val="904738446"/>
              </p:ext>
            </p:extLst>
          </p:nvPr>
        </p:nvGraphicFramePr>
        <p:xfrm>
          <a:off x="54728" y="3012951"/>
          <a:ext cx="3729662" cy="1044440"/>
        </p:xfrm>
        <a:graphic>
          <a:graphicData uri="http://schemas.openxmlformats.org/presentationml/2006/ole">
            <mc:AlternateContent xmlns:mc="http://schemas.openxmlformats.org/markup-compatibility/2006">
              <mc:Choice xmlns:v="urn:schemas-microsoft-com:vml" Requires="v">
                <p:oleObj spid="_x0000_s13984" name="Visio" r:id="rId8" imgW="9429617" imgH="2652526" progId="Visio.Drawing.15">
                  <p:embed/>
                </p:oleObj>
              </mc:Choice>
              <mc:Fallback>
                <p:oleObj name="Visio" r:id="rId8" imgW="9429617" imgH="2652526" progId="Visio.Drawing.15">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28" y="3012951"/>
                        <a:ext cx="3729662" cy="1044440"/>
                      </a:xfrm>
                      <a:prstGeom prst="rect">
                        <a:avLst/>
                      </a:prstGeom>
                      <a:noFill/>
                    </p:spPr>
                  </p:pic>
                </p:oleObj>
              </mc:Fallback>
            </mc:AlternateContent>
          </a:graphicData>
        </a:graphic>
      </p:graphicFrame>
      <p:sp>
        <p:nvSpPr>
          <p:cNvPr id="16" name="Rectangle 7">
            <a:extLst>
              <a:ext uri="{FF2B5EF4-FFF2-40B4-BE49-F238E27FC236}">
                <a16:creationId xmlns:a16="http://schemas.microsoft.com/office/drawing/2014/main" id="{F981F7FD-7526-4C2B-A8E9-18748E977F84}"/>
              </a:ext>
            </a:extLst>
          </p:cNvPr>
          <p:cNvSpPr>
            <a:spLocks noChangeArrowheads="1"/>
          </p:cNvSpPr>
          <p:nvPr/>
        </p:nvSpPr>
        <p:spPr bwMode="auto">
          <a:xfrm>
            <a:off x="106441" y="46626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7" name="对象 16">
            <a:extLst>
              <a:ext uri="{FF2B5EF4-FFF2-40B4-BE49-F238E27FC236}">
                <a16:creationId xmlns:a16="http://schemas.microsoft.com/office/drawing/2014/main" id="{C0C0DF29-89AE-4113-8CE0-D49281B49233}"/>
              </a:ext>
            </a:extLst>
          </p:cNvPr>
          <p:cNvGraphicFramePr>
            <a:graphicFrameLocks noChangeAspect="1"/>
          </p:cNvGraphicFramePr>
          <p:nvPr>
            <p:extLst>
              <p:ext uri="{D42A27DB-BD31-4B8C-83A1-F6EECF244321}">
                <p14:modId xmlns:p14="http://schemas.microsoft.com/office/powerpoint/2010/main" val="3900464087"/>
              </p:ext>
            </p:extLst>
          </p:nvPr>
        </p:nvGraphicFramePr>
        <p:xfrm>
          <a:off x="106441" y="4519963"/>
          <a:ext cx="5272088" cy="2109788"/>
        </p:xfrm>
        <a:graphic>
          <a:graphicData uri="http://schemas.openxmlformats.org/presentationml/2006/ole">
            <mc:AlternateContent xmlns:mc="http://schemas.openxmlformats.org/markup-compatibility/2006">
              <mc:Choice xmlns:v="urn:schemas-microsoft-com:vml" Requires="v">
                <p:oleObj spid="_x0000_s13985" name="Visio" r:id="rId10" imgW="5600647" imgH="2243004" progId="Visio.Drawing.15">
                  <p:embed/>
                </p:oleObj>
              </mc:Choice>
              <mc:Fallback>
                <p:oleObj name="Visio" r:id="rId10" imgW="5600647" imgH="2243004" progId="Visio.Drawing.15">
                  <p:embed/>
                  <p:pic>
                    <p:nvPicPr>
                      <p:cNvPr id="0" name="Object 6"/>
                      <p:cNvPicPr>
                        <a:picLocks noChangeAspect="1" noChangeArrowheads="1"/>
                      </p:cNvPicPr>
                      <p:nvPr/>
                    </p:nvPicPr>
                    <p:blipFill>
                      <a:blip r:embed="rId11"/>
                      <a:srcRect/>
                      <a:stretch>
                        <a:fillRect/>
                      </a:stretch>
                    </p:blipFill>
                    <p:spPr bwMode="auto">
                      <a:xfrm>
                        <a:off x="106441" y="4519963"/>
                        <a:ext cx="5272088" cy="2109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音频 13">
            <a:hlinkClick r:id="" action="ppaction://media"/>
            <a:extLst>
              <a:ext uri="{FF2B5EF4-FFF2-40B4-BE49-F238E27FC236}">
                <a16:creationId xmlns:a16="http://schemas.microsoft.com/office/drawing/2014/main" id="{D754DB20-2B25-4327-9972-BC674A03BA0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410830087"/>
      </p:ext>
    </p:extLst>
  </p:cSld>
  <p:clrMapOvr>
    <a:masterClrMapping/>
  </p:clrMapOvr>
  <p:transition spd="slow" advTm="4097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0656F51E-50C1-4576-B10F-277556D24292}"/>
              </a:ext>
            </a:extLst>
          </p:cNvPr>
          <p:cNvPicPr>
            <a:picLocks noChangeAspect="1"/>
          </p:cNvPicPr>
          <p:nvPr/>
        </p:nvPicPr>
        <p:blipFill rotWithShape="1">
          <a:blip r:embed="rId3"/>
          <a:srcRect l="7139" t="1909" r="5815" b="2572"/>
          <a:stretch/>
        </p:blipFill>
        <p:spPr>
          <a:xfrm>
            <a:off x="3807538" y="790434"/>
            <a:ext cx="5340153" cy="4224606"/>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a:xfrm>
            <a:off x="424656" y="974277"/>
            <a:ext cx="8372163" cy="574183"/>
          </a:xfrm>
        </p:spPr>
        <p:txBody>
          <a:bodyPr/>
          <a:lstStyle/>
          <a:p>
            <a:r>
              <a:rPr lang="zh-CN" altLang="en-US" dirty="0"/>
              <a:t>仿真实例四</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28</a:t>
            </a:fld>
            <a:endParaRPr lang="en-US" altLang="zh-CN"/>
          </a:p>
        </p:txBody>
      </p:sp>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384291" cy="4921498"/>
          </a:xfrm>
        </p:spPr>
        <p:txBody>
          <a:bodyPr/>
          <a:lstStyle/>
          <a:p>
            <a:r>
              <a:rPr lang="zh-CN" altLang="en-US" b="1" dirty="0"/>
              <a:t>目的：</a:t>
            </a:r>
            <a:r>
              <a:rPr lang="zh-CN" altLang="en-US" dirty="0"/>
              <a:t>展示对输入 </a:t>
            </a:r>
            <a:r>
              <a:rPr lang="en-US" altLang="zh-CN" i="1" dirty="0"/>
              <a:t>S</a:t>
            </a:r>
            <a:r>
              <a:rPr lang="en-US" altLang="zh-CN" dirty="0"/>
              <a:t> </a:t>
            </a:r>
            <a:r>
              <a:rPr lang="zh-CN" altLang="en-US" dirty="0"/>
              <a:t>参数扰动的敏感性</a:t>
            </a:r>
            <a:endParaRPr lang="en-US" altLang="zh-CN" dirty="0"/>
          </a:p>
          <a:p>
            <a:r>
              <a:rPr lang="zh-CN" altLang="en-US" b="1" dirty="0"/>
              <a:t>结构：</a:t>
            </a:r>
            <a:r>
              <a:rPr lang="en-US" altLang="zh-CN" dirty="0"/>
              <a:t>4-</a:t>
            </a:r>
            <a:r>
              <a:rPr lang="zh-CN" altLang="en-US" dirty="0"/>
              <a:t>耦合微带线</a:t>
            </a:r>
            <a:endParaRPr lang="en-US" altLang="zh-CN" dirty="0"/>
          </a:p>
          <a:p>
            <a:endParaRPr lang="en-US" altLang="zh-CN" dirty="0"/>
          </a:p>
          <a:p>
            <a:endParaRPr lang="en-US" altLang="zh-CN" dirty="0"/>
          </a:p>
          <a:p>
            <a:r>
              <a:rPr lang="zh-CN" altLang="en-US" b="1" dirty="0"/>
              <a:t>流程：</a:t>
            </a:r>
            <a:endParaRPr lang="en-US" altLang="zh-CN" b="1" dirty="0"/>
          </a:p>
          <a:p>
            <a:endParaRPr lang="en-US" altLang="zh-CN" b="1" dirty="0"/>
          </a:p>
          <a:p>
            <a:endParaRPr lang="en-US" altLang="zh-CN" dirty="0"/>
          </a:p>
        </p:txBody>
      </p:sp>
      <p:sp>
        <p:nvSpPr>
          <p:cNvPr id="9" name="内容占位符 6">
            <a:extLst>
              <a:ext uri="{FF2B5EF4-FFF2-40B4-BE49-F238E27FC236}">
                <a16:creationId xmlns:a16="http://schemas.microsoft.com/office/drawing/2014/main" id="{3451D9BC-D7D8-4FD1-94D7-0914EE1555FA}"/>
              </a:ext>
            </a:extLst>
          </p:cNvPr>
          <p:cNvSpPr txBox="1">
            <a:spLocks/>
          </p:cNvSpPr>
          <p:nvPr/>
        </p:nvSpPr>
        <p:spPr>
          <a:xfrm>
            <a:off x="4619626" y="1708253"/>
            <a:ext cx="4077974" cy="49214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2" name="Rectangle 2">
            <a:extLst>
              <a:ext uri="{FF2B5EF4-FFF2-40B4-BE49-F238E27FC236}">
                <a16:creationId xmlns:a16="http://schemas.microsoft.com/office/drawing/2014/main" id="{1268BD40-C7E3-4B7E-A284-23A87ECA3334}"/>
              </a:ext>
            </a:extLst>
          </p:cNvPr>
          <p:cNvSpPr>
            <a:spLocks noChangeArrowheads="1"/>
          </p:cNvSpPr>
          <p:nvPr/>
        </p:nvSpPr>
        <p:spPr bwMode="auto">
          <a:xfrm>
            <a:off x="544112" y="25284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5">
            <a:extLst>
              <a:ext uri="{FF2B5EF4-FFF2-40B4-BE49-F238E27FC236}">
                <a16:creationId xmlns:a16="http://schemas.microsoft.com/office/drawing/2014/main" id="{CC45A80B-E01E-4D3F-89E7-55642D304FA6}"/>
              </a:ext>
            </a:extLst>
          </p:cNvPr>
          <p:cNvSpPr>
            <a:spLocks noChangeArrowheads="1"/>
          </p:cNvSpPr>
          <p:nvPr/>
        </p:nvSpPr>
        <p:spPr bwMode="auto">
          <a:xfrm>
            <a:off x="321616" y="39730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文本框 14">
            <a:extLst>
              <a:ext uri="{FF2B5EF4-FFF2-40B4-BE49-F238E27FC236}">
                <a16:creationId xmlns:a16="http://schemas.microsoft.com/office/drawing/2014/main" id="{34AD7A53-6877-4C36-959A-25C9BD51FFBF}"/>
              </a:ext>
            </a:extLst>
          </p:cNvPr>
          <p:cNvSpPr txBox="1"/>
          <p:nvPr/>
        </p:nvSpPr>
        <p:spPr>
          <a:xfrm>
            <a:off x="5175674" y="5166715"/>
            <a:ext cx="3912107" cy="1477328"/>
          </a:xfrm>
          <a:prstGeom prst="rect">
            <a:avLst/>
          </a:prstGeom>
          <a:noFill/>
        </p:spPr>
        <p:txBody>
          <a:bodyPr vert="horz" wrap="square" rtlCol="0">
            <a:spAutoFit/>
          </a:bodyPr>
          <a:lstStyle/>
          <a:p>
            <a:pPr algn="ctr"/>
            <a:r>
              <a:rPr lang="zh-CN" altLang="en-US" b="1" dirty="0"/>
              <a:t>全波 </a:t>
            </a:r>
            <a:r>
              <a:rPr lang="en-US" altLang="zh-CN" b="1" i="1" dirty="0"/>
              <a:t>S</a:t>
            </a:r>
            <a:r>
              <a:rPr lang="zh-CN" altLang="en-US" b="1" dirty="0"/>
              <a:t> </a:t>
            </a:r>
            <a:r>
              <a:rPr lang="en-US" altLang="zh-CN" b="1" dirty="0"/>
              <a:t>vs.</a:t>
            </a:r>
            <a:r>
              <a:rPr lang="zh-CN" altLang="en-US" b="1" dirty="0"/>
              <a:t> </a:t>
            </a:r>
            <a:r>
              <a:rPr lang="en-US" altLang="zh-CN" b="1" dirty="0"/>
              <a:t>W-element </a:t>
            </a:r>
            <a:r>
              <a:rPr lang="en-US" altLang="zh-CN" b="1" i="1" dirty="0"/>
              <a:t>S</a:t>
            </a:r>
          </a:p>
          <a:p>
            <a:r>
              <a:rPr lang="zh-CN" altLang="en-US" dirty="0"/>
              <a:t>横坐标：频率 </a:t>
            </a:r>
            <a:r>
              <a:rPr lang="en-US" altLang="zh-CN" dirty="0"/>
              <a:t>( </a:t>
            </a:r>
            <a:r>
              <a:rPr lang="en-US" altLang="zh-CN" i="0" dirty="0">
                <a:latin typeface="+mj-lt"/>
              </a:rPr>
              <a:t>GHz</a:t>
            </a:r>
            <a:r>
              <a:rPr lang="en-US" altLang="zh-CN" dirty="0"/>
              <a:t> )</a:t>
            </a:r>
            <a:r>
              <a:rPr lang="zh-CN" altLang="en-US" dirty="0"/>
              <a:t>；</a:t>
            </a:r>
            <a:endParaRPr lang="en-US" altLang="zh-CN" dirty="0"/>
          </a:p>
          <a:p>
            <a:r>
              <a:rPr lang="zh-CN" altLang="en-US" dirty="0"/>
              <a:t>纵坐标：单位长度 </a:t>
            </a:r>
            <a:r>
              <a:rPr lang="en-US" altLang="zh-CN" i="1" dirty="0"/>
              <a:t>C</a:t>
            </a:r>
            <a:r>
              <a:rPr lang="en-US" altLang="zh-CN" dirty="0"/>
              <a:t> </a:t>
            </a:r>
          </a:p>
          <a:p>
            <a:r>
              <a:rPr lang="zh-CN" altLang="en-US" dirty="0"/>
              <a:t>虚线：</a:t>
            </a:r>
            <a:r>
              <a:rPr lang="en-US" altLang="zh-CN" dirty="0"/>
              <a:t>W-element </a:t>
            </a:r>
            <a:r>
              <a:rPr lang="en-US" altLang="zh-CN" i="1" dirty="0"/>
              <a:t>S</a:t>
            </a:r>
            <a:r>
              <a:rPr lang="en-US" altLang="zh-CN" dirty="0"/>
              <a:t> </a:t>
            </a:r>
          </a:p>
          <a:p>
            <a:r>
              <a:rPr lang="zh-CN" altLang="en-US" dirty="0"/>
              <a:t>实线：</a:t>
            </a:r>
            <a:r>
              <a:rPr lang="en-US" altLang="zh-CN" dirty="0"/>
              <a:t>full-wave </a:t>
            </a:r>
            <a:r>
              <a:rPr lang="en-US" altLang="zh-CN" i="1" dirty="0"/>
              <a:t>S</a:t>
            </a:r>
            <a:r>
              <a:rPr lang="en-US" altLang="zh-CN" dirty="0"/>
              <a:t> </a:t>
            </a:r>
            <a:endParaRPr lang="zh-CN" altLang="en-US" dirty="0"/>
          </a:p>
        </p:txBody>
      </p:sp>
      <p:sp>
        <p:nvSpPr>
          <p:cNvPr id="6" name="Rectangle 2">
            <a:extLst>
              <a:ext uri="{FF2B5EF4-FFF2-40B4-BE49-F238E27FC236}">
                <a16:creationId xmlns:a16="http://schemas.microsoft.com/office/drawing/2014/main" id="{72A3113C-7FCB-49FE-B4E8-0E7F37B7B8F2}"/>
              </a:ext>
            </a:extLst>
          </p:cNvPr>
          <p:cNvSpPr>
            <a:spLocks noChangeArrowheads="1"/>
          </p:cNvSpPr>
          <p:nvPr/>
        </p:nvSpPr>
        <p:spPr bwMode="auto">
          <a:xfrm>
            <a:off x="941561" y="2115598"/>
            <a:ext cx="6436924" cy="28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0" name="Rectangle 8">
            <a:extLst>
              <a:ext uri="{FF2B5EF4-FFF2-40B4-BE49-F238E27FC236}">
                <a16:creationId xmlns:a16="http://schemas.microsoft.com/office/drawing/2014/main" id="{012248FF-74D5-4052-8BDF-45FC8F867D80}"/>
              </a:ext>
            </a:extLst>
          </p:cNvPr>
          <p:cNvSpPr>
            <a:spLocks noChangeArrowheads="1"/>
          </p:cNvSpPr>
          <p:nvPr/>
        </p:nvSpPr>
        <p:spPr bwMode="auto">
          <a:xfrm>
            <a:off x="201798" y="40049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5">
            <a:extLst>
              <a:ext uri="{FF2B5EF4-FFF2-40B4-BE49-F238E27FC236}">
                <a16:creationId xmlns:a16="http://schemas.microsoft.com/office/drawing/2014/main" id="{1D103082-0090-4196-BD1B-D3883C19937B}"/>
              </a:ext>
            </a:extLst>
          </p:cNvPr>
          <p:cNvSpPr>
            <a:spLocks noChangeArrowheads="1"/>
          </p:cNvSpPr>
          <p:nvPr/>
        </p:nvSpPr>
        <p:spPr bwMode="auto">
          <a:xfrm>
            <a:off x="54728" y="2404076"/>
            <a:ext cx="5202097" cy="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6" name="Rectangle 7">
            <a:extLst>
              <a:ext uri="{FF2B5EF4-FFF2-40B4-BE49-F238E27FC236}">
                <a16:creationId xmlns:a16="http://schemas.microsoft.com/office/drawing/2014/main" id="{F981F7FD-7526-4C2B-A8E9-18748E977F84}"/>
              </a:ext>
            </a:extLst>
          </p:cNvPr>
          <p:cNvSpPr>
            <a:spLocks noChangeArrowheads="1"/>
          </p:cNvSpPr>
          <p:nvPr/>
        </p:nvSpPr>
        <p:spPr bwMode="auto">
          <a:xfrm>
            <a:off x="106441" y="46626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9">
            <a:extLst>
              <a:ext uri="{FF2B5EF4-FFF2-40B4-BE49-F238E27FC236}">
                <a16:creationId xmlns:a16="http://schemas.microsoft.com/office/drawing/2014/main" id="{FC6FDC9C-FFDE-4AD7-9EB1-05429339AB6F}"/>
              </a:ext>
            </a:extLst>
          </p:cNvPr>
          <p:cNvSpPr>
            <a:spLocks noChangeArrowheads="1"/>
          </p:cNvSpPr>
          <p:nvPr/>
        </p:nvSpPr>
        <p:spPr bwMode="auto">
          <a:xfrm>
            <a:off x="-56218" y="3790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5">
            <a:extLst>
              <a:ext uri="{FF2B5EF4-FFF2-40B4-BE49-F238E27FC236}">
                <a16:creationId xmlns:a16="http://schemas.microsoft.com/office/drawing/2014/main" id="{02372648-935C-4F10-96B8-DD449BF09E6C}"/>
              </a:ext>
            </a:extLst>
          </p:cNvPr>
          <p:cNvSpPr>
            <a:spLocks noChangeArrowheads="1"/>
          </p:cNvSpPr>
          <p:nvPr/>
        </p:nvSpPr>
        <p:spPr bwMode="auto">
          <a:xfrm>
            <a:off x="-51427" y="3790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3" name="对象 22">
            <a:extLst>
              <a:ext uri="{FF2B5EF4-FFF2-40B4-BE49-F238E27FC236}">
                <a16:creationId xmlns:a16="http://schemas.microsoft.com/office/drawing/2014/main" id="{F69B95A9-6CF1-4654-86C8-8089AD57D0E4}"/>
              </a:ext>
            </a:extLst>
          </p:cNvPr>
          <p:cNvGraphicFramePr>
            <a:graphicFrameLocks noChangeAspect="1"/>
          </p:cNvGraphicFramePr>
          <p:nvPr/>
        </p:nvGraphicFramePr>
        <p:xfrm>
          <a:off x="188056" y="3934176"/>
          <a:ext cx="4965413" cy="2803417"/>
        </p:xfrm>
        <a:graphic>
          <a:graphicData uri="http://schemas.openxmlformats.org/presentationml/2006/ole">
            <mc:AlternateContent xmlns:mc="http://schemas.openxmlformats.org/markup-compatibility/2006">
              <mc:Choice xmlns:v="urn:schemas-microsoft-com:vml" Requires="v">
                <p:oleObj spid="_x0000_s20784" name="Visio" r:id="rId4" imgW="6858213" imgH="3867044" progId="Visio.Drawing.15">
                  <p:embed/>
                </p:oleObj>
              </mc:Choice>
              <mc:Fallback>
                <p:oleObj name="Visio" r:id="rId4" imgW="6858213" imgH="3867044" progId="Visio.Drawing.15">
                  <p:embed/>
                  <p:pic>
                    <p:nvPicPr>
                      <p:cNvPr id="23" name="对象 22">
                        <a:extLst>
                          <a:ext uri="{FF2B5EF4-FFF2-40B4-BE49-F238E27FC236}">
                            <a16:creationId xmlns:a16="http://schemas.microsoft.com/office/drawing/2014/main" id="{F69B95A9-6CF1-4654-86C8-8089AD57D0E4}"/>
                          </a:ext>
                        </a:extLst>
                      </p:cNvPr>
                      <p:cNvPicPr>
                        <a:picLocks noChangeAspect="1" noChangeArrowheads="1"/>
                      </p:cNvPicPr>
                      <p:nvPr/>
                    </p:nvPicPr>
                    <p:blipFill>
                      <a:blip r:embed="rId5"/>
                      <a:srcRect/>
                      <a:stretch>
                        <a:fillRect/>
                      </a:stretch>
                    </p:blipFill>
                    <p:spPr bwMode="auto">
                      <a:xfrm>
                        <a:off x="188056" y="3934176"/>
                        <a:ext cx="4965413" cy="2803417"/>
                      </a:xfrm>
                      <a:prstGeom prst="rect">
                        <a:avLst/>
                      </a:prstGeom>
                      <a:noFill/>
                    </p:spPr>
                  </p:pic>
                </p:oleObj>
              </mc:Fallback>
            </mc:AlternateContent>
          </a:graphicData>
        </a:graphic>
      </p:graphicFrame>
      <p:graphicFrame>
        <p:nvGraphicFramePr>
          <p:cNvPr id="24" name="对象 23">
            <a:extLst>
              <a:ext uri="{FF2B5EF4-FFF2-40B4-BE49-F238E27FC236}">
                <a16:creationId xmlns:a16="http://schemas.microsoft.com/office/drawing/2014/main" id="{82FDD5C1-EB2C-4FC9-AA74-FFB8CC8F737E}"/>
              </a:ext>
            </a:extLst>
          </p:cNvPr>
          <p:cNvGraphicFramePr>
            <a:graphicFrameLocks noChangeAspect="1"/>
          </p:cNvGraphicFramePr>
          <p:nvPr/>
        </p:nvGraphicFramePr>
        <p:xfrm>
          <a:off x="508647" y="2902737"/>
          <a:ext cx="2710526" cy="1163807"/>
        </p:xfrm>
        <a:graphic>
          <a:graphicData uri="http://schemas.openxmlformats.org/presentationml/2006/ole">
            <mc:AlternateContent xmlns:mc="http://schemas.openxmlformats.org/markup-compatibility/2006">
              <mc:Choice xmlns:v="urn:schemas-microsoft-com:vml" Requires="v">
                <p:oleObj spid="_x0000_s20785" name="Visio" r:id="rId6" imgW="4633813" imgH="1990565" progId="Visio.Drawing.15">
                  <p:embed/>
                </p:oleObj>
              </mc:Choice>
              <mc:Fallback>
                <p:oleObj name="Visio" r:id="rId6" imgW="4633813" imgH="1990565" progId="Visio.Drawing.15">
                  <p:embed/>
                  <p:pic>
                    <p:nvPicPr>
                      <p:cNvPr id="24" name="对象 23">
                        <a:extLst>
                          <a:ext uri="{FF2B5EF4-FFF2-40B4-BE49-F238E27FC236}">
                            <a16:creationId xmlns:a16="http://schemas.microsoft.com/office/drawing/2014/main" id="{82FDD5C1-EB2C-4FC9-AA74-FFB8CC8F737E}"/>
                          </a:ext>
                        </a:extLst>
                      </p:cNvPr>
                      <p:cNvPicPr>
                        <a:picLocks noChangeAspect="1" noChangeArrowheads="1"/>
                      </p:cNvPicPr>
                      <p:nvPr/>
                    </p:nvPicPr>
                    <p:blipFill>
                      <a:blip r:embed="rId7"/>
                      <a:srcRect/>
                      <a:stretch>
                        <a:fillRect/>
                      </a:stretch>
                    </p:blipFill>
                    <p:spPr bwMode="auto">
                      <a:xfrm>
                        <a:off x="508647" y="2902737"/>
                        <a:ext cx="2710526" cy="1163807"/>
                      </a:xfrm>
                      <a:prstGeom prst="rect">
                        <a:avLst/>
                      </a:prstGeom>
                      <a:noFill/>
                    </p:spPr>
                  </p:pic>
                </p:oleObj>
              </mc:Fallback>
            </mc:AlternateContent>
          </a:graphicData>
        </a:graphic>
      </p:graphicFrame>
    </p:spTree>
    <p:extLst>
      <p:ext uri="{BB962C8B-B14F-4D97-AF65-F5344CB8AC3E}">
        <p14:creationId xmlns:p14="http://schemas.microsoft.com/office/powerpoint/2010/main" val="3964089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DA90C09F-870D-4F26-8584-0EC2AC458BAC}"/>
              </a:ext>
            </a:extLst>
          </p:cNvPr>
          <p:cNvPicPr>
            <a:picLocks noChangeAspect="1"/>
          </p:cNvPicPr>
          <p:nvPr/>
        </p:nvPicPr>
        <p:blipFill rotWithShape="1">
          <a:blip r:embed="rId3"/>
          <a:srcRect l="3186" r="5664"/>
          <a:stretch/>
        </p:blipFill>
        <p:spPr>
          <a:xfrm>
            <a:off x="3689449" y="684674"/>
            <a:ext cx="5348110" cy="4400550"/>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a:xfrm>
            <a:off x="424656" y="974277"/>
            <a:ext cx="8372163" cy="574183"/>
          </a:xfrm>
        </p:spPr>
        <p:txBody>
          <a:bodyPr/>
          <a:lstStyle/>
          <a:p>
            <a:r>
              <a:rPr lang="zh-CN" altLang="en-US" dirty="0"/>
              <a:t>仿真实例四</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29</a:t>
            </a:fld>
            <a:endParaRPr lang="en-US" altLang="zh-CN"/>
          </a:p>
        </p:txBody>
      </p:sp>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384291" cy="4921498"/>
          </a:xfrm>
        </p:spPr>
        <p:txBody>
          <a:bodyPr/>
          <a:lstStyle/>
          <a:p>
            <a:r>
              <a:rPr lang="zh-CN" altLang="en-US" b="1" dirty="0"/>
              <a:t>目的：</a:t>
            </a:r>
            <a:r>
              <a:rPr lang="zh-CN" altLang="en-US" dirty="0"/>
              <a:t>展示对输入 </a:t>
            </a:r>
            <a:r>
              <a:rPr lang="en-US" altLang="zh-CN" i="1" dirty="0"/>
              <a:t>S</a:t>
            </a:r>
            <a:r>
              <a:rPr lang="en-US" altLang="zh-CN" dirty="0"/>
              <a:t> </a:t>
            </a:r>
            <a:r>
              <a:rPr lang="zh-CN" altLang="en-US" dirty="0"/>
              <a:t>参数扰动的敏感性</a:t>
            </a:r>
            <a:endParaRPr lang="en-US" altLang="zh-CN" dirty="0"/>
          </a:p>
          <a:p>
            <a:r>
              <a:rPr lang="zh-CN" altLang="en-US" b="1" dirty="0"/>
              <a:t>结构：</a:t>
            </a:r>
            <a:r>
              <a:rPr lang="en-US" altLang="zh-CN" dirty="0"/>
              <a:t>4-</a:t>
            </a:r>
            <a:r>
              <a:rPr lang="zh-CN" altLang="en-US" dirty="0"/>
              <a:t>耦合微带线</a:t>
            </a:r>
            <a:endParaRPr lang="en-US" altLang="zh-CN" dirty="0"/>
          </a:p>
          <a:p>
            <a:endParaRPr lang="en-US" altLang="zh-CN" dirty="0"/>
          </a:p>
          <a:p>
            <a:endParaRPr lang="en-US" altLang="zh-CN" dirty="0"/>
          </a:p>
          <a:p>
            <a:r>
              <a:rPr lang="zh-CN" altLang="en-US" b="1" dirty="0"/>
              <a:t>流程：</a:t>
            </a:r>
            <a:endParaRPr lang="en-US" altLang="zh-CN" b="1" dirty="0"/>
          </a:p>
          <a:p>
            <a:endParaRPr lang="en-US" altLang="zh-CN" b="1" dirty="0"/>
          </a:p>
          <a:p>
            <a:endParaRPr lang="en-US" altLang="zh-CN" dirty="0"/>
          </a:p>
        </p:txBody>
      </p:sp>
      <p:sp>
        <p:nvSpPr>
          <p:cNvPr id="9" name="内容占位符 6">
            <a:extLst>
              <a:ext uri="{FF2B5EF4-FFF2-40B4-BE49-F238E27FC236}">
                <a16:creationId xmlns:a16="http://schemas.microsoft.com/office/drawing/2014/main" id="{3451D9BC-D7D8-4FD1-94D7-0914EE1555FA}"/>
              </a:ext>
            </a:extLst>
          </p:cNvPr>
          <p:cNvSpPr txBox="1">
            <a:spLocks/>
          </p:cNvSpPr>
          <p:nvPr/>
        </p:nvSpPr>
        <p:spPr>
          <a:xfrm>
            <a:off x="4619626" y="1708253"/>
            <a:ext cx="4077974" cy="49214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2" name="Rectangle 2">
            <a:extLst>
              <a:ext uri="{FF2B5EF4-FFF2-40B4-BE49-F238E27FC236}">
                <a16:creationId xmlns:a16="http://schemas.microsoft.com/office/drawing/2014/main" id="{1268BD40-C7E3-4B7E-A284-23A87ECA3334}"/>
              </a:ext>
            </a:extLst>
          </p:cNvPr>
          <p:cNvSpPr>
            <a:spLocks noChangeArrowheads="1"/>
          </p:cNvSpPr>
          <p:nvPr/>
        </p:nvSpPr>
        <p:spPr bwMode="auto">
          <a:xfrm>
            <a:off x="544112" y="25284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5">
            <a:extLst>
              <a:ext uri="{FF2B5EF4-FFF2-40B4-BE49-F238E27FC236}">
                <a16:creationId xmlns:a16="http://schemas.microsoft.com/office/drawing/2014/main" id="{CC45A80B-E01E-4D3F-89E7-55642D304FA6}"/>
              </a:ext>
            </a:extLst>
          </p:cNvPr>
          <p:cNvSpPr>
            <a:spLocks noChangeArrowheads="1"/>
          </p:cNvSpPr>
          <p:nvPr/>
        </p:nvSpPr>
        <p:spPr bwMode="auto">
          <a:xfrm>
            <a:off x="321616" y="39730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文本框 14">
            <a:extLst>
              <a:ext uri="{FF2B5EF4-FFF2-40B4-BE49-F238E27FC236}">
                <a16:creationId xmlns:a16="http://schemas.microsoft.com/office/drawing/2014/main" id="{34AD7A53-6877-4C36-959A-25C9BD51FFBF}"/>
              </a:ext>
            </a:extLst>
          </p:cNvPr>
          <p:cNvSpPr txBox="1"/>
          <p:nvPr/>
        </p:nvSpPr>
        <p:spPr>
          <a:xfrm>
            <a:off x="5175674" y="5166715"/>
            <a:ext cx="3912107" cy="1477328"/>
          </a:xfrm>
          <a:prstGeom prst="rect">
            <a:avLst/>
          </a:prstGeom>
          <a:noFill/>
        </p:spPr>
        <p:txBody>
          <a:bodyPr vert="horz" wrap="square" rtlCol="0">
            <a:spAutoFit/>
          </a:bodyPr>
          <a:lstStyle/>
          <a:p>
            <a:pPr algn="ctr"/>
            <a:r>
              <a:rPr lang="en-US" altLang="zh-CN" b="1" i="1" dirty="0"/>
              <a:t>RLGC</a:t>
            </a:r>
            <a:r>
              <a:rPr lang="en-US" altLang="zh-CN" b="1" dirty="0"/>
              <a:t> </a:t>
            </a:r>
            <a:r>
              <a:rPr lang="zh-CN" altLang="en-US" b="1" dirty="0"/>
              <a:t>提取：全波 </a:t>
            </a:r>
            <a:r>
              <a:rPr lang="en-US" altLang="zh-CN" b="1" i="1" dirty="0"/>
              <a:t>S</a:t>
            </a:r>
            <a:r>
              <a:rPr lang="zh-CN" altLang="en-US" b="1" dirty="0"/>
              <a:t> </a:t>
            </a:r>
            <a:r>
              <a:rPr lang="en-US" altLang="zh-CN" b="1" dirty="0"/>
              <a:t>vs.</a:t>
            </a:r>
            <a:r>
              <a:rPr lang="zh-CN" altLang="en-US" b="1" dirty="0"/>
              <a:t> </a:t>
            </a:r>
            <a:r>
              <a:rPr lang="en-US" altLang="zh-CN" b="1" dirty="0"/>
              <a:t>W-element </a:t>
            </a:r>
            <a:r>
              <a:rPr lang="en-US" altLang="zh-CN" b="1" i="1" dirty="0"/>
              <a:t>S</a:t>
            </a:r>
          </a:p>
          <a:p>
            <a:r>
              <a:rPr lang="zh-CN" altLang="en-US" dirty="0"/>
              <a:t>横坐标：频率 </a:t>
            </a:r>
            <a:r>
              <a:rPr lang="en-US" altLang="zh-CN" dirty="0"/>
              <a:t>( </a:t>
            </a:r>
            <a:r>
              <a:rPr lang="en-US" altLang="zh-CN" i="0" dirty="0">
                <a:latin typeface="+mj-lt"/>
              </a:rPr>
              <a:t>GHz</a:t>
            </a:r>
            <a:r>
              <a:rPr lang="en-US" altLang="zh-CN" dirty="0"/>
              <a:t> )</a:t>
            </a:r>
            <a:r>
              <a:rPr lang="zh-CN" altLang="en-US" dirty="0"/>
              <a:t>；</a:t>
            </a:r>
            <a:endParaRPr lang="en-US" altLang="zh-CN" dirty="0"/>
          </a:p>
          <a:p>
            <a:r>
              <a:rPr lang="zh-CN" altLang="en-US" dirty="0"/>
              <a:t>纵坐标：单位长度 </a:t>
            </a:r>
            <a:r>
              <a:rPr lang="en-US" altLang="zh-CN" i="1" dirty="0"/>
              <a:t>C</a:t>
            </a:r>
            <a:r>
              <a:rPr lang="en-US" altLang="zh-CN" dirty="0"/>
              <a:t> </a:t>
            </a:r>
          </a:p>
          <a:p>
            <a:r>
              <a:rPr lang="zh-CN" altLang="en-US" dirty="0"/>
              <a:t>黑实线：从 </a:t>
            </a:r>
            <a:r>
              <a:rPr lang="en-US" altLang="zh-CN" dirty="0"/>
              <a:t>W-element </a:t>
            </a:r>
            <a:r>
              <a:rPr lang="en-US" altLang="zh-CN" i="1" dirty="0"/>
              <a:t>S</a:t>
            </a:r>
            <a:r>
              <a:rPr lang="en-US" altLang="zh-CN" dirty="0"/>
              <a:t> </a:t>
            </a:r>
            <a:r>
              <a:rPr lang="zh-CN" altLang="en-US" dirty="0"/>
              <a:t>提取；</a:t>
            </a:r>
            <a:endParaRPr lang="en-US" altLang="zh-CN" dirty="0"/>
          </a:p>
          <a:p>
            <a:r>
              <a:rPr lang="zh-CN" altLang="en-US" dirty="0"/>
              <a:t>绿虚线：从 </a:t>
            </a:r>
            <a:r>
              <a:rPr lang="en-US" altLang="zh-CN" dirty="0"/>
              <a:t>full-wave </a:t>
            </a:r>
            <a:r>
              <a:rPr lang="en-US" altLang="zh-CN" i="1" dirty="0"/>
              <a:t>S</a:t>
            </a:r>
            <a:r>
              <a:rPr lang="en-US" altLang="zh-CN" dirty="0"/>
              <a:t> </a:t>
            </a:r>
            <a:r>
              <a:rPr lang="zh-CN" altLang="en-US" dirty="0"/>
              <a:t>提取；</a:t>
            </a:r>
          </a:p>
        </p:txBody>
      </p:sp>
      <p:sp>
        <p:nvSpPr>
          <p:cNvPr id="6" name="Rectangle 2">
            <a:extLst>
              <a:ext uri="{FF2B5EF4-FFF2-40B4-BE49-F238E27FC236}">
                <a16:creationId xmlns:a16="http://schemas.microsoft.com/office/drawing/2014/main" id="{72A3113C-7FCB-49FE-B4E8-0E7F37B7B8F2}"/>
              </a:ext>
            </a:extLst>
          </p:cNvPr>
          <p:cNvSpPr>
            <a:spLocks noChangeArrowheads="1"/>
          </p:cNvSpPr>
          <p:nvPr/>
        </p:nvSpPr>
        <p:spPr bwMode="auto">
          <a:xfrm>
            <a:off x="941561" y="2115598"/>
            <a:ext cx="6436924" cy="28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0" name="Rectangle 8">
            <a:extLst>
              <a:ext uri="{FF2B5EF4-FFF2-40B4-BE49-F238E27FC236}">
                <a16:creationId xmlns:a16="http://schemas.microsoft.com/office/drawing/2014/main" id="{012248FF-74D5-4052-8BDF-45FC8F867D80}"/>
              </a:ext>
            </a:extLst>
          </p:cNvPr>
          <p:cNvSpPr>
            <a:spLocks noChangeArrowheads="1"/>
          </p:cNvSpPr>
          <p:nvPr/>
        </p:nvSpPr>
        <p:spPr bwMode="auto">
          <a:xfrm>
            <a:off x="201798" y="40049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5">
            <a:extLst>
              <a:ext uri="{FF2B5EF4-FFF2-40B4-BE49-F238E27FC236}">
                <a16:creationId xmlns:a16="http://schemas.microsoft.com/office/drawing/2014/main" id="{1D103082-0090-4196-BD1B-D3883C19937B}"/>
              </a:ext>
            </a:extLst>
          </p:cNvPr>
          <p:cNvSpPr>
            <a:spLocks noChangeArrowheads="1"/>
          </p:cNvSpPr>
          <p:nvPr/>
        </p:nvSpPr>
        <p:spPr bwMode="auto">
          <a:xfrm>
            <a:off x="54728" y="2404076"/>
            <a:ext cx="5202097" cy="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6" name="Rectangle 7">
            <a:extLst>
              <a:ext uri="{FF2B5EF4-FFF2-40B4-BE49-F238E27FC236}">
                <a16:creationId xmlns:a16="http://schemas.microsoft.com/office/drawing/2014/main" id="{F981F7FD-7526-4C2B-A8E9-18748E977F84}"/>
              </a:ext>
            </a:extLst>
          </p:cNvPr>
          <p:cNvSpPr>
            <a:spLocks noChangeArrowheads="1"/>
          </p:cNvSpPr>
          <p:nvPr/>
        </p:nvSpPr>
        <p:spPr bwMode="auto">
          <a:xfrm>
            <a:off x="106441" y="46626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9">
            <a:extLst>
              <a:ext uri="{FF2B5EF4-FFF2-40B4-BE49-F238E27FC236}">
                <a16:creationId xmlns:a16="http://schemas.microsoft.com/office/drawing/2014/main" id="{FC6FDC9C-FFDE-4AD7-9EB1-05429339AB6F}"/>
              </a:ext>
            </a:extLst>
          </p:cNvPr>
          <p:cNvSpPr>
            <a:spLocks noChangeArrowheads="1"/>
          </p:cNvSpPr>
          <p:nvPr/>
        </p:nvSpPr>
        <p:spPr bwMode="auto">
          <a:xfrm>
            <a:off x="-56218" y="3790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5">
            <a:extLst>
              <a:ext uri="{FF2B5EF4-FFF2-40B4-BE49-F238E27FC236}">
                <a16:creationId xmlns:a16="http://schemas.microsoft.com/office/drawing/2014/main" id="{02372648-935C-4F10-96B8-DD449BF09E6C}"/>
              </a:ext>
            </a:extLst>
          </p:cNvPr>
          <p:cNvSpPr>
            <a:spLocks noChangeArrowheads="1"/>
          </p:cNvSpPr>
          <p:nvPr/>
        </p:nvSpPr>
        <p:spPr bwMode="auto">
          <a:xfrm>
            <a:off x="-51427" y="3790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3" name="对象 22">
            <a:extLst>
              <a:ext uri="{FF2B5EF4-FFF2-40B4-BE49-F238E27FC236}">
                <a16:creationId xmlns:a16="http://schemas.microsoft.com/office/drawing/2014/main" id="{F69B95A9-6CF1-4654-86C8-8089AD57D0E4}"/>
              </a:ext>
            </a:extLst>
          </p:cNvPr>
          <p:cNvGraphicFramePr>
            <a:graphicFrameLocks noChangeAspect="1"/>
          </p:cNvGraphicFramePr>
          <p:nvPr>
            <p:extLst>
              <p:ext uri="{D42A27DB-BD31-4B8C-83A1-F6EECF244321}">
                <p14:modId xmlns:p14="http://schemas.microsoft.com/office/powerpoint/2010/main" val="717796934"/>
              </p:ext>
            </p:extLst>
          </p:nvPr>
        </p:nvGraphicFramePr>
        <p:xfrm>
          <a:off x="188056" y="3934176"/>
          <a:ext cx="4965413" cy="2803417"/>
        </p:xfrm>
        <a:graphic>
          <a:graphicData uri="http://schemas.openxmlformats.org/presentationml/2006/ole">
            <mc:AlternateContent xmlns:mc="http://schemas.openxmlformats.org/markup-compatibility/2006">
              <mc:Choice xmlns:v="urn:schemas-microsoft-com:vml" Requires="v">
                <p:oleObj spid="_x0000_s15006" name="Visio" r:id="rId4" imgW="6858213" imgH="3867044" progId="Visio.Drawing.15">
                  <p:embed/>
                </p:oleObj>
              </mc:Choice>
              <mc:Fallback>
                <p:oleObj name="Visio" r:id="rId4" imgW="6858213" imgH="3867044" progId="Visio.Drawing.15">
                  <p:embed/>
                  <p:pic>
                    <p:nvPicPr>
                      <p:cNvPr id="20" name="对象 19">
                        <a:extLst>
                          <a:ext uri="{FF2B5EF4-FFF2-40B4-BE49-F238E27FC236}">
                            <a16:creationId xmlns:a16="http://schemas.microsoft.com/office/drawing/2014/main" id="{F0D8DDFE-7E35-4BD8-B33D-79F440C3B905}"/>
                          </a:ext>
                        </a:extLst>
                      </p:cNvPr>
                      <p:cNvPicPr>
                        <a:picLocks noChangeAspect="1" noChangeArrowheads="1"/>
                      </p:cNvPicPr>
                      <p:nvPr/>
                    </p:nvPicPr>
                    <p:blipFill>
                      <a:blip r:embed="rId5"/>
                      <a:srcRect/>
                      <a:stretch>
                        <a:fillRect/>
                      </a:stretch>
                    </p:blipFill>
                    <p:spPr bwMode="auto">
                      <a:xfrm>
                        <a:off x="188056" y="3934176"/>
                        <a:ext cx="4965413" cy="2803417"/>
                      </a:xfrm>
                      <a:prstGeom prst="rect">
                        <a:avLst/>
                      </a:prstGeom>
                      <a:noFill/>
                    </p:spPr>
                  </p:pic>
                </p:oleObj>
              </mc:Fallback>
            </mc:AlternateContent>
          </a:graphicData>
        </a:graphic>
      </p:graphicFrame>
      <p:graphicFrame>
        <p:nvGraphicFramePr>
          <p:cNvPr id="24" name="对象 23">
            <a:extLst>
              <a:ext uri="{FF2B5EF4-FFF2-40B4-BE49-F238E27FC236}">
                <a16:creationId xmlns:a16="http://schemas.microsoft.com/office/drawing/2014/main" id="{82FDD5C1-EB2C-4FC9-AA74-FFB8CC8F737E}"/>
              </a:ext>
            </a:extLst>
          </p:cNvPr>
          <p:cNvGraphicFramePr>
            <a:graphicFrameLocks noChangeAspect="1"/>
          </p:cNvGraphicFramePr>
          <p:nvPr>
            <p:extLst>
              <p:ext uri="{D42A27DB-BD31-4B8C-83A1-F6EECF244321}">
                <p14:modId xmlns:p14="http://schemas.microsoft.com/office/powerpoint/2010/main" val="1311249111"/>
              </p:ext>
            </p:extLst>
          </p:nvPr>
        </p:nvGraphicFramePr>
        <p:xfrm>
          <a:off x="508647" y="2902737"/>
          <a:ext cx="2710526" cy="1163807"/>
        </p:xfrm>
        <a:graphic>
          <a:graphicData uri="http://schemas.openxmlformats.org/presentationml/2006/ole">
            <mc:AlternateContent xmlns:mc="http://schemas.openxmlformats.org/markup-compatibility/2006">
              <mc:Choice xmlns:v="urn:schemas-microsoft-com:vml" Requires="v">
                <p:oleObj spid="_x0000_s15007" name="Visio" r:id="rId6" imgW="4633813" imgH="1990565" progId="Visio.Drawing.15">
                  <p:embed/>
                </p:oleObj>
              </mc:Choice>
              <mc:Fallback>
                <p:oleObj name="Visio" r:id="rId6" imgW="4633813" imgH="1990565" progId="Visio.Drawing.15">
                  <p:embed/>
                  <p:pic>
                    <p:nvPicPr>
                      <p:cNvPr id="21" name="对象 20">
                        <a:extLst>
                          <a:ext uri="{FF2B5EF4-FFF2-40B4-BE49-F238E27FC236}">
                            <a16:creationId xmlns:a16="http://schemas.microsoft.com/office/drawing/2014/main" id="{DA758DF9-DDC4-487D-A7FF-87EFD172B441}"/>
                          </a:ext>
                        </a:extLst>
                      </p:cNvPr>
                      <p:cNvPicPr>
                        <a:picLocks noChangeAspect="1" noChangeArrowheads="1"/>
                      </p:cNvPicPr>
                      <p:nvPr/>
                    </p:nvPicPr>
                    <p:blipFill>
                      <a:blip r:embed="rId7"/>
                      <a:srcRect/>
                      <a:stretch>
                        <a:fillRect/>
                      </a:stretch>
                    </p:blipFill>
                    <p:spPr bwMode="auto">
                      <a:xfrm>
                        <a:off x="508647" y="2902737"/>
                        <a:ext cx="2710526" cy="1163807"/>
                      </a:xfrm>
                      <a:prstGeom prst="rect">
                        <a:avLst/>
                      </a:prstGeom>
                      <a:noFill/>
                    </p:spPr>
                  </p:pic>
                </p:oleObj>
              </mc:Fallback>
            </mc:AlternateContent>
          </a:graphicData>
        </a:graphic>
      </p:graphicFrame>
    </p:spTree>
    <p:extLst>
      <p:ext uri="{BB962C8B-B14F-4D97-AF65-F5344CB8AC3E}">
        <p14:creationId xmlns:p14="http://schemas.microsoft.com/office/powerpoint/2010/main" val="201156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微软雅黑" panose="020B0503020204020204" pitchFamily="34" charset="-122"/>
                <a:ea typeface="微软雅黑" panose="020B0503020204020204" pitchFamily="34" charset="-122"/>
              </a:rPr>
              <a:t>目录 </a:t>
            </a:r>
            <a:r>
              <a:rPr lang="en-US" altLang="zh-CN" dirty="0">
                <a:latin typeface="微软雅黑" panose="020B0503020204020204" pitchFamily="34" charset="-122"/>
                <a:ea typeface="微软雅黑" panose="020B0503020204020204" pitchFamily="34" charset="-122"/>
              </a:rPr>
              <a:t>Contents</a:t>
            </a:r>
            <a:endParaRPr lang="zh-CN" altLang="en-US"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841535" y="1303550"/>
            <a:ext cx="843427" cy="443226"/>
            <a:chOff x="666810" y="2586037"/>
            <a:chExt cx="468000" cy="245937"/>
          </a:xfrm>
        </p:grpSpPr>
        <p:sp>
          <p:nvSpPr>
            <p:cNvPr id="4" name="Freeform 10"/>
            <p:cNvSpPr>
              <a:spLocks/>
            </p:cNvSpPr>
            <p:nvPr userDrawn="1"/>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5" name="文本框 4"/>
            <p:cNvSpPr txBox="1"/>
            <p:nvPr userDrawn="1"/>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7" name="直接连接符 6"/>
          <p:cNvCxnSpPr>
            <a:stCxn id="4" idx="6"/>
          </p:cNvCxnSpPr>
          <p:nvPr/>
        </p:nvCxnSpPr>
        <p:spPr>
          <a:xfrm>
            <a:off x="2534033" y="1711215"/>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915073" y="1274734"/>
            <a:ext cx="4387392" cy="461665"/>
          </a:xfrm>
          <a:prstGeom prst="rect">
            <a:avLst/>
          </a:prstGeom>
          <a:noFill/>
        </p:spPr>
        <p:txBody>
          <a:bodyPr wrap="square" rtlCol="0">
            <a:spAutoFit/>
          </a:bodyPr>
          <a:lstStyle/>
          <a:p>
            <a:r>
              <a:rPr lang="zh-CN" altLang="en-US" sz="2400" dirty="0"/>
              <a:t>绪论</a:t>
            </a:r>
          </a:p>
        </p:txBody>
      </p:sp>
      <p:grpSp>
        <p:nvGrpSpPr>
          <p:cNvPr id="12" name="组合 11"/>
          <p:cNvGrpSpPr/>
          <p:nvPr/>
        </p:nvGrpSpPr>
        <p:grpSpPr>
          <a:xfrm>
            <a:off x="1841535" y="2223523"/>
            <a:ext cx="843427" cy="443226"/>
            <a:chOff x="666810" y="2586037"/>
            <a:chExt cx="468000" cy="245937"/>
          </a:xfrm>
        </p:grpSpPr>
        <p:sp>
          <p:nvSpPr>
            <p:cNvPr id="13" name="Freeform 10"/>
            <p:cNvSpPr>
              <a:spLocks/>
            </p:cNvSpPr>
            <p:nvPr userDrawn="1"/>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4" name="文本框 13"/>
            <p:cNvSpPr txBox="1"/>
            <p:nvPr userDrawn="1"/>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15" name="直接连接符 14"/>
          <p:cNvCxnSpPr>
            <a:stCxn id="13" idx="6"/>
          </p:cNvCxnSpPr>
          <p:nvPr/>
        </p:nvCxnSpPr>
        <p:spPr>
          <a:xfrm>
            <a:off x="2534033" y="2631188"/>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915073" y="2194707"/>
            <a:ext cx="4387392" cy="461665"/>
          </a:xfrm>
          <a:prstGeom prst="rect">
            <a:avLst/>
          </a:prstGeom>
          <a:noFill/>
        </p:spPr>
        <p:txBody>
          <a:bodyPr wrap="square" rtlCol="0">
            <a:spAutoFit/>
          </a:bodyPr>
          <a:lstStyle/>
          <a:p>
            <a:r>
              <a:rPr lang="zh-CN" altLang="en-US" sz="2400" dirty="0"/>
              <a:t>多导体传输线频域分析</a:t>
            </a:r>
          </a:p>
        </p:txBody>
      </p:sp>
      <p:grpSp>
        <p:nvGrpSpPr>
          <p:cNvPr id="17" name="组合 16"/>
          <p:cNvGrpSpPr/>
          <p:nvPr/>
        </p:nvGrpSpPr>
        <p:grpSpPr>
          <a:xfrm>
            <a:off x="1841535" y="3143496"/>
            <a:ext cx="843427" cy="443226"/>
            <a:chOff x="666810" y="2586037"/>
            <a:chExt cx="468000" cy="245937"/>
          </a:xfrm>
        </p:grpSpPr>
        <p:sp>
          <p:nvSpPr>
            <p:cNvPr id="18" name="Freeform 10"/>
            <p:cNvSpPr>
              <a:spLocks/>
            </p:cNvSpPr>
            <p:nvPr userDrawn="1"/>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9" name="文本框 18"/>
            <p:cNvSpPr txBox="1"/>
            <p:nvPr userDrawn="1"/>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0" name="直接连接符 19"/>
          <p:cNvCxnSpPr>
            <a:stCxn id="18" idx="6"/>
          </p:cNvCxnSpPr>
          <p:nvPr/>
        </p:nvCxnSpPr>
        <p:spPr>
          <a:xfrm>
            <a:off x="2534033" y="3551161"/>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915073" y="3114680"/>
            <a:ext cx="4387392" cy="461665"/>
          </a:xfrm>
          <a:prstGeom prst="rect">
            <a:avLst/>
          </a:prstGeom>
          <a:noFill/>
        </p:spPr>
        <p:txBody>
          <a:bodyPr wrap="square" rtlCol="0">
            <a:spAutoFit/>
          </a:bodyPr>
          <a:lstStyle/>
          <a:p>
            <a:r>
              <a:rPr lang="zh-CN" altLang="en-US" sz="2400" dirty="0"/>
              <a:t>基于 </a:t>
            </a:r>
            <a:r>
              <a:rPr lang="en-US" altLang="zh-CN" sz="2400" i="1" dirty="0"/>
              <a:t>S</a:t>
            </a:r>
            <a:r>
              <a:rPr lang="en-US" altLang="zh-CN" sz="2400" dirty="0"/>
              <a:t> </a:t>
            </a:r>
            <a:r>
              <a:rPr lang="zh-CN" altLang="en-US" sz="2400" dirty="0"/>
              <a:t>参数的传输线参数提取</a:t>
            </a:r>
          </a:p>
        </p:txBody>
      </p:sp>
      <p:grpSp>
        <p:nvGrpSpPr>
          <p:cNvPr id="22" name="组合 21"/>
          <p:cNvGrpSpPr/>
          <p:nvPr/>
        </p:nvGrpSpPr>
        <p:grpSpPr>
          <a:xfrm>
            <a:off x="1841535" y="4063469"/>
            <a:ext cx="843427" cy="443226"/>
            <a:chOff x="666810" y="2586037"/>
            <a:chExt cx="468000" cy="245937"/>
          </a:xfrm>
        </p:grpSpPr>
        <p:sp>
          <p:nvSpPr>
            <p:cNvPr id="23" name="Freeform 10"/>
            <p:cNvSpPr>
              <a:spLocks/>
            </p:cNvSpPr>
            <p:nvPr userDrawn="1"/>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24" name="文本框 23"/>
            <p:cNvSpPr txBox="1"/>
            <p:nvPr userDrawn="1"/>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5" name="直接连接符 24"/>
          <p:cNvCxnSpPr>
            <a:stCxn id="23" idx="6"/>
          </p:cNvCxnSpPr>
          <p:nvPr/>
        </p:nvCxnSpPr>
        <p:spPr>
          <a:xfrm>
            <a:off x="2534033" y="4471134"/>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915073" y="4034653"/>
            <a:ext cx="4387392" cy="461665"/>
          </a:xfrm>
          <a:prstGeom prst="rect">
            <a:avLst/>
          </a:prstGeom>
          <a:noFill/>
        </p:spPr>
        <p:txBody>
          <a:bodyPr wrap="square" rtlCol="0">
            <a:spAutoFit/>
          </a:bodyPr>
          <a:lstStyle/>
          <a:p>
            <a:r>
              <a:rPr lang="zh-CN" altLang="en-US" sz="2400" dirty="0"/>
              <a:t>实例分析与讨论</a:t>
            </a:r>
          </a:p>
        </p:txBody>
      </p:sp>
      <p:grpSp>
        <p:nvGrpSpPr>
          <p:cNvPr id="32" name="组合 31"/>
          <p:cNvGrpSpPr/>
          <p:nvPr/>
        </p:nvGrpSpPr>
        <p:grpSpPr>
          <a:xfrm>
            <a:off x="1841535" y="4983444"/>
            <a:ext cx="843427" cy="443226"/>
            <a:chOff x="666810" y="2586037"/>
            <a:chExt cx="468000" cy="245937"/>
          </a:xfrm>
        </p:grpSpPr>
        <p:sp>
          <p:nvSpPr>
            <p:cNvPr id="33" name="Freeform 10"/>
            <p:cNvSpPr>
              <a:spLocks/>
            </p:cNvSpPr>
            <p:nvPr userDrawn="1"/>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34" name="文本框 33"/>
            <p:cNvSpPr txBox="1"/>
            <p:nvPr userDrawn="1"/>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5</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35" name="直接连接符 34"/>
          <p:cNvCxnSpPr>
            <a:stCxn id="33" idx="6"/>
          </p:cNvCxnSpPr>
          <p:nvPr/>
        </p:nvCxnSpPr>
        <p:spPr>
          <a:xfrm>
            <a:off x="2534033" y="5391109"/>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2915073" y="4954628"/>
            <a:ext cx="4387392" cy="461665"/>
          </a:xfrm>
          <a:prstGeom prst="rect">
            <a:avLst/>
          </a:prstGeom>
          <a:noFill/>
        </p:spPr>
        <p:txBody>
          <a:bodyPr wrap="square" rtlCol="0">
            <a:spAutoFit/>
          </a:bodyPr>
          <a:lstStyle/>
          <a:p>
            <a:r>
              <a:rPr lang="zh-CN" altLang="en-US" sz="2400" dirty="0"/>
              <a:t>总结与展望</a:t>
            </a:r>
          </a:p>
        </p:txBody>
      </p:sp>
      <p:pic>
        <p:nvPicPr>
          <p:cNvPr id="9" name="音频 8">
            <a:hlinkClick r:id="" action="ppaction://media"/>
            <a:extLst>
              <a:ext uri="{FF2B5EF4-FFF2-40B4-BE49-F238E27FC236}">
                <a16:creationId xmlns:a16="http://schemas.microsoft.com/office/drawing/2014/main" id="{4C5E37B5-103F-4DC9-B2D9-4EDFA310AE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55251148"/>
      </p:ext>
    </p:extLst>
  </p:cSld>
  <p:clrMapOvr>
    <a:masterClrMapping/>
  </p:clrMapOvr>
  <p:transition spd="slow" advTm="207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CB66D9C-53E1-4026-8C25-D130544328E4}"/>
              </a:ext>
            </a:extLst>
          </p:cNvPr>
          <p:cNvPicPr>
            <a:picLocks noChangeAspect="1"/>
          </p:cNvPicPr>
          <p:nvPr/>
        </p:nvPicPr>
        <p:blipFill rotWithShape="1">
          <a:blip r:embed="rId3"/>
          <a:srcRect l="4499" t="2957" r="5083" b="2993"/>
          <a:stretch/>
        </p:blipFill>
        <p:spPr>
          <a:xfrm>
            <a:off x="3485766" y="701580"/>
            <a:ext cx="5684096" cy="4331863"/>
          </a:xfrm>
          <a:prstGeom prst="rect">
            <a:avLst/>
          </a:prstGeom>
        </p:spPr>
      </p:pic>
      <p:sp>
        <p:nvSpPr>
          <p:cNvPr id="3" name="标题 2">
            <a:extLst>
              <a:ext uri="{FF2B5EF4-FFF2-40B4-BE49-F238E27FC236}">
                <a16:creationId xmlns:a16="http://schemas.microsoft.com/office/drawing/2014/main" id="{CDF388B9-C807-4DC9-A601-3F7DEACC7049}"/>
              </a:ext>
            </a:extLst>
          </p:cNvPr>
          <p:cNvSpPr>
            <a:spLocks noGrp="1"/>
          </p:cNvSpPr>
          <p:nvPr>
            <p:ph type="title"/>
          </p:nvPr>
        </p:nvSpPr>
        <p:spPr>
          <a:xfrm>
            <a:off x="424656" y="974277"/>
            <a:ext cx="8372163" cy="574183"/>
          </a:xfrm>
        </p:spPr>
        <p:txBody>
          <a:bodyPr/>
          <a:lstStyle/>
          <a:p>
            <a:r>
              <a:rPr lang="zh-CN" altLang="en-US" dirty="0"/>
              <a:t>仿真实例四</a:t>
            </a:r>
          </a:p>
        </p:txBody>
      </p:sp>
      <p:sp>
        <p:nvSpPr>
          <p:cNvPr id="4" name="灯片编号占位符 3">
            <a:extLst>
              <a:ext uri="{FF2B5EF4-FFF2-40B4-BE49-F238E27FC236}">
                <a16:creationId xmlns:a16="http://schemas.microsoft.com/office/drawing/2014/main" id="{A01BC975-36BA-40D3-88E7-D07956D70E1A}"/>
              </a:ext>
            </a:extLst>
          </p:cNvPr>
          <p:cNvSpPr>
            <a:spLocks noGrp="1"/>
          </p:cNvSpPr>
          <p:nvPr>
            <p:ph type="sldNum" sz="quarter" idx="12"/>
          </p:nvPr>
        </p:nvSpPr>
        <p:spPr/>
        <p:txBody>
          <a:bodyPr/>
          <a:lstStyle/>
          <a:p>
            <a:fld id="{D4CE0C3C-47D3-4455-AB34-8268314DB49D}" type="slidenum">
              <a:rPr lang="en-US" altLang="zh-CN" smtClean="0"/>
              <a:pPr/>
              <a:t>30</a:t>
            </a:fld>
            <a:endParaRPr lang="en-US" altLang="zh-CN"/>
          </a:p>
        </p:txBody>
      </p:sp>
      <p:sp>
        <p:nvSpPr>
          <p:cNvPr id="7" name="内容占位符 6">
            <a:extLst>
              <a:ext uri="{FF2B5EF4-FFF2-40B4-BE49-F238E27FC236}">
                <a16:creationId xmlns:a16="http://schemas.microsoft.com/office/drawing/2014/main" id="{2B444E26-6D47-4B0D-B7B4-EDC0B5346578}"/>
              </a:ext>
            </a:extLst>
          </p:cNvPr>
          <p:cNvSpPr>
            <a:spLocks noGrp="1"/>
          </p:cNvSpPr>
          <p:nvPr>
            <p:ph sz="quarter" idx="10"/>
          </p:nvPr>
        </p:nvSpPr>
        <p:spPr>
          <a:xfrm>
            <a:off x="494026" y="1685678"/>
            <a:ext cx="3384291" cy="4921498"/>
          </a:xfrm>
        </p:spPr>
        <p:txBody>
          <a:bodyPr/>
          <a:lstStyle/>
          <a:p>
            <a:r>
              <a:rPr lang="zh-CN" altLang="en-US" b="1" dirty="0"/>
              <a:t>目的：</a:t>
            </a:r>
            <a:r>
              <a:rPr lang="zh-CN" altLang="en-US" dirty="0"/>
              <a:t>展示对输入 </a:t>
            </a:r>
            <a:r>
              <a:rPr lang="en-US" altLang="zh-CN" i="1" dirty="0"/>
              <a:t>S</a:t>
            </a:r>
            <a:r>
              <a:rPr lang="en-US" altLang="zh-CN" dirty="0"/>
              <a:t> </a:t>
            </a:r>
            <a:r>
              <a:rPr lang="zh-CN" altLang="en-US" dirty="0"/>
              <a:t>参数扰动的敏感性</a:t>
            </a:r>
            <a:endParaRPr lang="en-US" altLang="zh-CN" dirty="0"/>
          </a:p>
          <a:p>
            <a:r>
              <a:rPr lang="zh-CN" altLang="en-US" b="1" dirty="0"/>
              <a:t>结构：</a:t>
            </a:r>
            <a:r>
              <a:rPr lang="en-US" altLang="zh-CN" dirty="0"/>
              <a:t>4-</a:t>
            </a:r>
            <a:r>
              <a:rPr lang="zh-CN" altLang="en-US" dirty="0"/>
              <a:t>耦合微带线</a:t>
            </a:r>
            <a:endParaRPr lang="en-US" altLang="zh-CN" dirty="0"/>
          </a:p>
          <a:p>
            <a:endParaRPr lang="en-US" altLang="zh-CN" dirty="0"/>
          </a:p>
          <a:p>
            <a:endParaRPr lang="en-US" altLang="zh-CN" dirty="0"/>
          </a:p>
          <a:p>
            <a:r>
              <a:rPr lang="zh-CN" altLang="en-US" b="1" dirty="0"/>
              <a:t>流程：</a:t>
            </a:r>
            <a:endParaRPr lang="en-US" altLang="zh-CN" b="1" dirty="0"/>
          </a:p>
          <a:p>
            <a:endParaRPr lang="en-US" altLang="zh-CN" b="1" dirty="0"/>
          </a:p>
          <a:p>
            <a:endParaRPr lang="en-US" altLang="zh-CN" dirty="0"/>
          </a:p>
        </p:txBody>
      </p:sp>
      <p:sp>
        <p:nvSpPr>
          <p:cNvPr id="9" name="内容占位符 6">
            <a:extLst>
              <a:ext uri="{FF2B5EF4-FFF2-40B4-BE49-F238E27FC236}">
                <a16:creationId xmlns:a16="http://schemas.microsoft.com/office/drawing/2014/main" id="{3451D9BC-D7D8-4FD1-94D7-0914EE1555FA}"/>
              </a:ext>
            </a:extLst>
          </p:cNvPr>
          <p:cNvSpPr txBox="1">
            <a:spLocks/>
          </p:cNvSpPr>
          <p:nvPr/>
        </p:nvSpPr>
        <p:spPr>
          <a:xfrm>
            <a:off x="4619626" y="1708253"/>
            <a:ext cx="4077974" cy="49214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2" name="Rectangle 2">
            <a:extLst>
              <a:ext uri="{FF2B5EF4-FFF2-40B4-BE49-F238E27FC236}">
                <a16:creationId xmlns:a16="http://schemas.microsoft.com/office/drawing/2014/main" id="{1268BD40-C7E3-4B7E-A284-23A87ECA3334}"/>
              </a:ext>
            </a:extLst>
          </p:cNvPr>
          <p:cNvSpPr>
            <a:spLocks noChangeArrowheads="1"/>
          </p:cNvSpPr>
          <p:nvPr/>
        </p:nvSpPr>
        <p:spPr bwMode="auto">
          <a:xfrm>
            <a:off x="544112" y="25284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5">
            <a:extLst>
              <a:ext uri="{FF2B5EF4-FFF2-40B4-BE49-F238E27FC236}">
                <a16:creationId xmlns:a16="http://schemas.microsoft.com/office/drawing/2014/main" id="{CC45A80B-E01E-4D3F-89E7-55642D304FA6}"/>
              </a:ext>
            </a:extLst>
          </p:cNvPr>
          <p:cNvSpPr>
            <a:spLocks noChangeArrowheads="1"/>
          </p:cNvSpPr>
          <p:nvPr/>
        </p:nvSpPr>
        <p:spPr bwMode="auto">
          <a:xfrm>
            <a:off x="321616" y="39730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文本框 14">
            <a:extLst>
              <a:ext uri="{FF2B5EF4-FFF2-40B4-BE49-F238E27FC236}">
                <a16:creationId xmlns:a16="http://schemas.microsoft.com/office/drawing/2014/main" id="{34AD7A53-6877-4C36-959A-25C9BD51FFBF}"/>
              </a:ext>
            </a:extLst>
          </p:cNvPr>
          <p:cNvSpPr txBox="1"/>
          <p:nvPr/>
        </p:nvSpPr>
        <p:spPr>
          <a:xfrm>
            <a:off x="5175674" y="5129312"/>
            <a:ext cx="3994187" cy="1477328"/>
          </a:xfrm>
          <a:prstGeom prst="rect">
            <a:avLst/>
          </a:prstGeom>
          <a:noFill/>
        </p:spPr>
        <p:txBody>
          <a:bodyPr vert="horz" wrap="square" rtlCol="0">
            <a:spAutoFit/>
          </a:bodyPr>
          <a:lstStyle/>
          <a:p>
            <a:pPr algn="ctr"/>
            <a:r>
              <a:rPr lang="en-US" altLang="zh-CN" b="1" i="1" dirty="0"/>
              <a:t>S</a:t>
            </a:r>
            <a:r>
              <a:rPr lang="en-US" altLang="zh-CN" b="1" dirty="0"/>
              <a:t> </a:t>
            </a:r>
            <a:r>
              <a:rPr lang="zh-CN" altLang="en-US" b="1" dirty="0"/>
              <a:t>重建：全波 </a:t>
            </a:r>
            <a:r>
              <a:rPr lang="en-US" altLang="zh-CN" b="1" i="1" dirty="0"/>
              <a:t>S</a:t>
            </a:r>
            <a:r>
              <a:rPr lang="zh-CN" altLang="en-US" b="1" dirty="0"/>
              <a:t> </a:t>
            </a:r>
            <a:r>
              <a:rPr lang="en-US" altLang="zh-CN" b="1" dirty="0"/>
              <a:t>vs.</a:t>
            </a:r>
            <a:r>
              <a:rPr lang="zh-CN" altLang="en-US" b="1" dirty="0"/>
              <a:t> </a:t>
            </a:r>
            <a:r>
              <a:rPr lang="en-US" altLang="zh-CN" b="1" dirty="0"/>
              <a:t>W-element </a:t>
            </a:r>
            <a:r>
              <a:rPr lang="en-US" altLang="zh-CN" b="1" i="1" dirty="0"/>
              <a:t>S</a:t>
            </a:r>
          </a:p>
          <a:p>
            <a:r>
              <a:rPr lang="zh-CN" altLang="en-US" dirty="0"/>
              <a:t>横坐标：频率 </a:t>
            </a:r>
            <a:r>
              <a:rPr lang="en-US" altLang="zh-CN" dirty="0"/>
              <a:t>( </a:t>
            </a:r>
            <a:r>
              <a:rPr lang="en-US" altLang="zh-CN" i="0" dirty="0">
                <a:latin typeface="+mj-lt"/>
              </a:rPr>
              <a:t>GHz</a:t>
            </a:r>
            <a:r>
              <a:rPr lang="en-US" altLang="zh-CN" dirty="0"/>
              <a:t> )</a:t>
            </a:r>
            <a:r>
              <a:rPr lang="zh-CN" altLang="en-US" dirty="0"/>
              <a:t>；</a:t>
            </a:r>
            <a:endParaRPr lang="en-US" altLang="zh-CN" dirty="0"/>
          </a:p>
          <a:p>
            <a:r>
              <a:rPr lang="zh-CN" altLang="en-US" dirty="0"/>
              <a:t>纵坐标：</a:t>
            </a:r>
            <a:r>
              <a:rPr lang="en-US" altLang="zh-CN" i="1" dirty="0"/>
              <a:t>S</a:t>
            </a:r>
            <a:r>
              <a:rPr lang="en-US" altLang="zh-CN" dirty="0"/>
              <a:t> </a:t>
            </a:r>
            <a:r>
              <a:rPr lang="zh-CN" altLang="en-US" dirty="0"/>
              <a:t>参数 </a:t>
            </a:r>
            <a:r>
              <a:rPr lang="en-US" altLang="zh-CN" dirty="0"/>
              <a:t>( </a:t>
            </a:r>
            <a:r>
              <a:rPr lang="zh-CN" altLang="en-US" dirty="0"/>
              <a:t>左</a:t>
            </a:r>
            <a:r>
              <a:rPr lang="en-US" altLang="zh-CN" dirty="0"/>
              <a:t>-</a:t>
            </a:r>
            <a:r>
              <a:rPr lang="zh-CN" altLang="en-US" dirty="0"/>
              <a:t>幅度，右</a:t>
            </a:r>
            <a:r>
              <a:rPr lang="en-US" altLang="zh-CN" dirty="0"/>
              <a:t>-</a:t>
            </a:r>
            <a:r>
              <a:rPr lang="zh-CN" altLang="en-US" dirty="0"/>
              <a:t>相位 </a:t>
            </a:r>
            <a:r>
              <a:rPr lang="en-US" altLang="zh-CN" dirty="0"/>
              <a:t>)</a:t>
            </a:r>
          </a:p>
          <a:p>
            <a:r>
              <a:rPr lang="zh-CN" altLang="en-US" dirty="0"/>
              <a:t>虚线：用 </a:t>
            </a:r>
            <a:r>
              <a:rPr lang="en-US" altLang="zh-CN" dirty="0"/>
              <a:t>W-element </a:t>
            </a:r>
            <a:r>
              <a:rPr lang="en-US" altLang="zh-CN" i="1" dirty="0"/>
              <a:t>S</a:t>
            </a:r>
            <a:r>
              <a:rPr lang="en-US" altLang="zh-CN" dirty="0"/>
              <a:t> </a:t>
            </a:r>
            <a:r>
              <a:rPr lang="zh-CN" altLang="en-US" dirty="0"/>
              <a:t>提取的 </a:t>
            </a:r>
            <a:r>
              <a:rPr lang="en-US" altLang="zh-CN" i="1" dirty="0"/>
              <a:t>RLGC</a:t>
            </a:r>
            <a:endParaRPr lang="en-US" altLang="zh-CN" dirty="0"/>
          </a:p>
          <a:p>
            <a:r>
              <a:rPr lang="zh-CN" altLang="en-US" dirty="0"/>
              <a:t>实线：用 </a:t>
            </a:r>
            <a:r>
              <a:rPr lang="en-US" altLang="zh-CN" dirty="0"/>
              <a:t>full-wave </a:t>
            </a:r>
            <a:r>
              <a:rPr lang="en-US" altLang="zh-CN" i="1" dirty="0"/>
              <a:t>S</a:t>
            </a:r>
            <a:r>
              <a:rPr lang="en-US" altLang="zh-CN" dirty="0"/>
              <a:t> </a:t>
            </a:r>
            <a:r>
              <a:rPr lang="zh-CN" altLang="en-US" dirty="0"/>
              <a:t>提取的 </a:t>
            </a:r>
            <a:r>
              <a:rPr lang="en-US" altLang="zh-CN" i="1" dirty="0"/>
              <a:t>RLGC</a:t>
            </a:r>
            <a:endParaRPr lang="zh-CN" altLang="en-US" dirty="0"/>
          </a:p>
        </p:txBody>
      </p:sp>
      <p:sp>
        <p:nvSpPr>
          <p:cNvPr id="6" name="Rectangle 2">
            <a:extLst>
              <a:ext uri="{FF2B5EF4-FFF2-40B4-BE49-F238E27FC236}">
                <a16:creationId xmlns:a16="http://schemas.microsoft.com/office/drawing/2014/main" id="{72A3113C-7FCB-49FE-B4E8-0E7F37B7B8F2}"/>
              </a:ext>
            </a:extLst>
          </p:cNvPr>
          <p:cNvSpPr>
            <a:spLocks noChangeArrowheads="1"/>
          </p:cNvSpPr>
          <p:nvPr/>
        </p:nvSpPr>
        <p:spPr bwMode="auto">
          <a:xfrm>
            <a:off x="941561" y="2115598"/>
            <a:ext cx="6436924" cy="28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0" name="Rectangle 8">
            <a:extLst>
              <a:ext uri="{FF2B5EF4-FFF2-40B4-BE49-F238E27FC236}">
                <a16:creationId xmlns:a16="http://schemas.microsoft.com/office/drawing/2014/main" id="{012248FF-74D5-4052-8BDF-45FC8F867D80}"/>
              </a:ext>
            </a:extLst>
          </p:cNvPr>
          <p:cNvSpPr>
            <a:spLocks noChangeArrowheads="1"/>
          </p:cNvSpPr>
          <p:nvPr/>
        </p:nvSpPr>
        <p:spPr bwMode="auto">
          <a:xfrm>
            <a:off x="201798" y="40049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5">
            <a:extLst>
              <a:ext uri="{FF2B5EF4-FFF2-40B4-BE49-F238E27FC236}">
                <a16:creationId xmlns:a16="http://schemas.microsoft.com/office/drawing/2014/main" id="{1D103082-0090-4196-BD1B-D3883C19937B}"/>
              </a:ext>
            </a:extLst>
          </p:cNvPr>
          <p:cNvSpPr>
            <a:spLocks noChangeArrowheads="1"/>
          </p:cNvSpPr>
          <p:nvPr/>
        </p:nvSpPr>
        <p:spPr bwMode="auto">
          <a:xfrm>
            <a:off x="54728" y="2404076"/>
            <a:ext cx="5202097" cy="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6" name="Rectangle 7">
            <a:extLst>
              <a:ext uri="{FF2B5EF4-FFF2-40B4-BE49-F238E27FC236}">
                <a16:creationId xmlns:a16="http://schemas.microsoft.com/office/drawing/2014/main" id="{F981F7FD-7526-4C2B-A8E9-18748E977F84}"/>
              </a:ext>
            </a:extLst>
          </p:cNvPr>
          <p:cNvSpPr>
            <a:spLocks noChangeArrowheads="1"/>
          </p:cNvSpPr>
          <p:nvPr/>
        </p:nvSpPr>
        <p:spPr bwMode="auto">
          <a:xfrm>
            <a:off x="106441" y="46626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1" name="对象 20">
            <a:extLst>
              <a:ext uri="{FF2B5EF4-FFF2-40B4-BE49-F238E27FC236}">
                <a16:creationId xmlns:a16="http://schemas.microsoft.com/office/drawing/2014/main" id="{DA758DF9-DDC4-487D-A7FF-87EFD172B441}"/>
              </a:ext>
            </a:extLst>
          </p:cNvPr>
          <p:cNvGraphicFramePr>
            <a:graphicFrameLocks noChangeAspect="1"/>
          </p:cNvGraphicFramePr>
          <p:nvPr>
            <p:extLst>
              <p:ext uri="{D42A27DB-BD31-4B8C-83A1-F6EECF244321}">
                <p14:modId xmlns:p14="http://schemas.microsoft.com/office/powerpoint/2010/main" val="3704249918"/>
              </p:ext>
            </p:extLst>
          </p:nvPr>
        </p:nvGraphicFramePr>
        <p:xfrm>
          <a:off x="508647" y="2902737"/>
          <a:ext cx="2710526" cy="1163807"/>
        </p:xfrm>
        <a:graphic>
          <a:graphicData uri="http://schemas.openxmlformats.org/presentationml/2006/ole">
            <mc:AlternateContent xmlns:mc="http://schemas.openxmlformats.org/markup-compatibility/2006">
              <mc:Choice xmlns:v="urn:schemas-microsoft-com:vml" Requires="v">
                <p:oleObj spid="_x0000_s16010" name="Visio" r:id="rId4" imgW="4633813" imgH="1990565" progId="Visio.Drawing.15">
                  <p:embed/>
                </p:oleObj>
              </mc:Choice>
              <mc:Fallback>
                <p:oleObj name="Visio" r:id="rId4" imgW="4633813" imgH="1990565" progId="Visio.Drawing.15">
                  <p:embed/>
                  <p:pic>
                    <p:nvPicPr>
                      <p:cNvPr id="21" name="对象 20">
                        <a:extLst>
                          <a:ext uri="{FF2B5EF4-FFF2-40B4-BE49-F238E27FC236}">
                            <a16:creationId xmlns:a16="http://schemas.microsoft.com/office/drawing/2014/main" id="{DA758DF9-DDC4-487D-A7FF-87EFD172B441}"/>
                          </a:ext>
                        </a:extLst>
                      </p:cNvPr>
                      <p:cNvPicPr>
                        <a:picLocks noChangeAspect="1" noChangeArrowheads="1"/>
                      </p:cNvPicPr>
                      <p:nvPr/>
                    </p:nvPicPr>
                    <p:blipFill>
                      <a:blip r:embed="rId5"/>
                      <a:srcRect/>
                      <a:stretch>
                        <a:fillRect/>
                      </a:stretch>
                    </p:blipFill>
                    <p:spPr bwMode="auto">
                      <a:xfrm>
                        <a:off x="508647" y="2902737"/>
                        <a:ext cx="2710526" cy="1163807"/>
                      </a:xfrm>
                      <a:prstGeom prst="rect">
                        <a:avLst/>
                      </a:prstGeom>
                      <a:noFill/>
                    </p:spPr>
                  </p:pic>
                </p:oleObj>
              </mc:Fallback>
            </mc:AlternateContent>
          </a:graphicData>
        </a:graphic>
      </p:graphicFrame>
      <p:sp>
        <p:nvSpPr>
          <p:cNvPr id="8" name="Rectangle 9">
            <a:extLst>
              <a:ext uri="{FF2B5EF4-FFF2-40B4-BE49-F238E27FC236}">
                <a16:creationId xmlns:a16="http://schemas.microsoft.com/office/drawing/2014/main" id="{FC6FDC9C-FFDE-4AD7-9EB1-05429339AB6F}"/>
              </a:ext>
            </a:extLst>
          </p:cNvPr>
          <p:cNvSpPr>
            <a:spLocks noChangeArrowheads="1"/>
          </p:cNvSpPr>
          <p:nvPr/>
        </p:nvSpPr>
        <p:spPr bwMode="auto">
          <a:xfrm>
            <a:off x="-56218" y="3790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5">
            <a:extLst>
              <a:ext uri="{FF2B5EF4-FFF2-40B4-BE49-F238E27FC236}">
                <a16:creationId xmlns:a16="http://schemas.microsoft.com/office/drawing/2014/main" id="{02372648-935C-4F10-96B8-DD449BF09E6C}"/>
              </a:ext>
            </a:extLst>
          </p:cNvPr>
          <p:cNvSpPr>
            <a:spLocks noChangeArrowheads="1"/>
          </p:cNvSpPr>
          <p:nvPr/>
        </p:nvSpPr>
        <p:spPr bwMode="auto">
          <a:xfrm>
            <a:off x="-51427" y="3790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0" name="对象 19">
            <a:extLst>
              <a:ext uri="{FF2B5EF4-FFF2-40B4-BE49-F238E27FC236}">
                <a16:creationId xmlns:a16="http://schemas.microsoft.com/office/drawing/2014/main" id="{4CB3A232-B904-4851-B641-9AF33678447A}"/>
              </a:ext>
            </a:extLst>
          </p:cNvPr>
          <p:cNvGraphicFramePr>
            <a:graphicFrameLocks noChangeAspect="1"/>
          </p:cNvGraphicFramePr>
          <p:nvPr>
            <p:extLst>
              <p:ext uri="{D42A27DB-BD31-4B8C-83A1-F6EECF244321}">
                <p14:modId xmlns:p14="http://schemas.microsoft.com/office/powerpoint/2010/main" val="705752223"/>
              </p:ext>
            </p:extLst>
          </p:nvPr>
        </p:nvGraphicFramePr>
        <p:xfrm>
          <a:off x="188056" y="3934176"/>
          <a:ext cx="4965413" cy="2803417"/>
        </p:xfrm>
        <a:graphic>
          <a:graphicData uri="http://schemas.openxmlformats.org/presentationml/2006/ole">
            <mc:AlternateContent xmlns:mc="http://schemas.openxmlformats.org/markup-compatibility/2006">
              <mc:Choice xmlns:v="urn:schemas-microsoft-com:vml" Requires="v">
                <p:oleObj spid="_x0000_s16011" name="Visio" r:id="rId6" imgW="6858213" imgH="3867044" progId="Visio.Drawing.15">
                  <p:embed/>
                </p:oleObj>
              </mc:Choice>
              <mc:Fallback>
                <p:oleObj name="Visio" r:id="rId6" imgW="6858213" imgH="3867044" progId="Visio.Drawing.15">
                  <p:embed/>
                  <p:pic>
                    <p:nvPicPr>
                      <p:cNvPr id="23" name="对象 22">
                        <a:extLst>
                          <a:ext uri="{FF2B5EF4-FFF2-40B4-BE49-F238E27FC236}">
                            <a16:creationId xmlns:a16="http://schemas.microsoft.com/office/drawing/2014/main" id="{F69B95A9-6CF1-4654-86C8-8089AD57D0E4}"/>
                          </a:ext>
                        </a:extLst>
                      </p:cNvPr>
                      <p:cNvPicPr>
                        <a:picLocks noChangeAspect="1" noChangeArrowheads="1"/>
                      </p:cNvPicPr>
                      <p:nvPr/>
                    </p:nvPicPr>
                    <p:blipFill>
                      <a:blip r:embed="rId7"/>
                      <a:srcRect/>
                      <a:stretch>
                        <a:fillRect/>
                      </a:stretch>
                    </p:blipFill>
                    <p:spPr bwMode="auto">
                      <a:xfrm>
                        <a:off x="188056" y="3934176"/>
                        <a:ext cx="4965413" cy="2803417"/>
                      </a:xfrm>
                      <a:prstGeom prst="rect">
                        <a:avLst/>
                      </a:prstGeom>
                      <a:noFill/>
                    </p:spPr>
                  </p:pic>
                </p:oleObj>
              </mc:Fallback>
            </mc:AlternateContent>
          </a:graphicData>
        </a:graphic>
      </p:graphicFrame>
    </p:spTree>
    <p:extLst>
      <p:ext uri="{BB962C8B-B14F-4D97-AF65-F5344CB8AC3E}">
        <p14:creationId xmlns:p14="http://schemas.microsoft.com/office/powerpoint/2010/main" val="496094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solidFill>
                  <a:srgbClr val="C9151E"/>
                </a:solidFill>
                <a:latin typeface="微软雅黑" panose="020B0503020204020204" pitchFamily="34" charset="-122"/>
                <a:ea typeface="微软雅黑" panose="020B0503020204020204" pitchFamily="34" charset="-122"/>
              </a:rPr>
              <a:t>目录 </a:t>
            </a:r>
            <a:r>
              <a:rPr lang="en-US" altLang="zh-CN" dirty="0">
                <a:solidFill>
                  <a:srgbClr val="C9151E"/>
                </a:solidFill>
                <a:latin typeface="微软雅黑" panose="020B0503020204020204" pitchFamily="34" charset="-122"/>
                <a:ea typeface="微软雅黑" panose="020B0503020204020204" pitchFamily="34" charset="-122"/>
              </a:rPr>
              <a:t>Contents</a:t>
            </a:r>
            <a:endParaRPr lang="zh-CN" altLang="en-US" dirty="0">
              <a:solidFill>
                <a:srgbClr val="C9151E"/>
              </a:solidFill>
              <a:latin typeface="微软雅黑" panose="020B0503020204020204" pitchFamily="34" charset="-122"/>
              <a:ea typeface="微软雅黑" panose="020B0503020204020204" pitchFamily="34" charset="-122"/>
            </a:endParaRPr>
          </a:p>
        </p:txBody>
      </p:sp>
      <p:sp>
        <p:nvSpPr>
          <p:cNvPr id="4" name="Freeform 10"/>
          <p:cNvSpPr>
            <a:spLocks/>
          </p:cNvSpPr>
          <p:nvPr userDrawn="1"/>
        </p:nvSpPr>
        <p:spPr bwMode="auto">
          <a:xfrm>
            <a:off x="1841535" y="1367357"/>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5" name="文本框 4"/>
          <p:cNvSpPr txBox="1"/>
          <p:nvPr userDrawn="1"/>
        </p:nvSpPr>
        <p:spPr>
          <a:xfrm>
            <a:off x="2071646" y="1303550"/>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a:stCxn id="4" idx="6"/>
          </p:cNvCxnSpPr>
          <p:nvPr/>
        </p:nvCxnSpPr>
        <p:spPr>
          <a:xfrm>
            <a:off x="2534033" y="1711215"/>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915073" y="1274734"/>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绪论</a:t>
            </a:r>
          </a:p>
        </p:txBody>
      </p:sp>
      <p:sp>
        <p:nvSpPr>
          <p:cNvPr id="13" name="Freeform 10"/>
          <p:cNvSpPr>
            <a:spLocks/>
          </p:cNvSpPr>
          <p:nvPr userDrawn="1"/>
        </p:nvSpPr>
        <p:spPr bwMode="auto">
          <a:xfrm>
            <a:off x="1841535" y="2287330"/>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4" name="文本框 13"/>
          <p:cNvSpPr txBox="1"/>
          <p:nvPr userDrawn="1"/>
        </p:nvSpPr>
        <p:spPr>
          <a:xfrm>
            <a:off x="2071646" y="2223523"/>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a:stCxn id="13" idx="6"/>
          </p:cNvCxnSpPr>
          <p:nvPr/>
        </p:nvCxnSpPr>
        <p:spPr>
          <a:xfrm>
            <a:off x="2534033" y="2631188"/>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915073" y="2194707"/>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多导体传输线频域分析</a:t>
            </a:r>
          </a:p>
        </p:txBody>
      </p:sp>
      <p:sp>
        <p:nvSpPr>
          <p:cNvPr id="18" name="Freeform 10"/>
          <p:cNvSpPr>
            <a:spLocks/>
          </p:cNvSpPr>
          <p:nvPr userDrawn="1"/>
        </p:nvSpPr>
        <p:spPr bwMode="auto">
          <a:xfrm>
            <a:off x="1841535" y="3207303"/>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9" name="文本框 18"/>
          <p:cNvSpPr txBox="1"/>
          <p:nvPr userDrawn="1"/>
        </p:nvSpPr>
        <p:spPr>
          <a:xfrm>
            <a:off x="2071646" y="3143496"/>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a:stCxn id="18" idx="6"/>
          </p:cNvCxnSpPr>
          <p:nvPr/>
        </p:nvCxnSpPr>
        <p:spPr>
          <a:xfrm>
            <a:off x="2534033" y="3551161"/>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915073" y="3114680"/>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基于 </a:t>
            </a:r>
            <a:r>
              <a:rPr lang="en-US" altLang="zh-CN" sz="2400" i="1" dirty="0">
                <a:solidFill>
                  <a:schemeClr val="tx1">
                    <a:lumMod val="75000"/>
                    <a:lumOff val="25000"/>
                  </a:schemeClr>
                </a:solidFill>
              </a:rPr>
              <a:t>S</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参数的传输线参数提取</a:t>
            </a:r>
          </a:p>
        </p:txBody>
      </p:sp>
      <p:sp>
        <p:nvSpPr>
          <p:cNvPr id="23" name="Freeform 10"/>
          <p:cNvSpPr>
            <a:spLocks/>
          </p:cNvSpPr>
          <p:nvPr userDrawn="1"/>
        </p:nvSpPr>
        <p:spPr bwMode="auto">
          <a:xfrm>
            <a:off x="1841535" y="4127276"/>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24" name="文本框 23"/>
          <p:cNvSpPr txBox="1"/>
          <p:nvPr userDrawn="1"/>
        </p:nvSpPr>
        <p:spPr>
          <a:xfrm>
            <a:off x="2071646" y="4063469"/>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a:stCxn id="23" idx="6"/>
          </p:cNvCxnSpPr>
          <p:nvPr/>
        </p:nvCxnSpPr>
        <p:spPr>
          <a:xfrm>
            <a:off x="2534033" y="4471134"/>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915073" y="4034653"/>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实例分析与讨论</a:t>
            </a:r>
          </a:p>
        </p:txBody>
      </p:sp>
      <p:sp>
        <p:nvSpPr>
          <p:cNvPr id="33" name="Freeform 10"/>
          <p:cNvSpPr>
            <a:spLocks/>
          </p:cNvSpPr>
          <p:nvPr userDrawn="1"/>
        </p:nvSpPr>
        <p:spPr bwMode="auto">
          <a:xfrm>
            <a:off x="1841535" y="5047251"/>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34" name="文本框 33"/>
          <p:cNvSpPr txBox="1"/>
          <p:nvPr userDrawn="1"/>
        </p:nvSpPr>
        <p:spPr>
          <a:xfrm>
            <a:off x="2071646" y="4983444"/>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5</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35" name="直接连接符 34"/>
          <p:cNvCxnSpPr>
            <a:stCxn id="33" idx="6"/>
          </p:cNvCxnSpPr>
          <p:nvPr/>
        </p:nvCxnSpPr>
        <p:spPr>
          <a:xfrm>
            <a:off x="2534033" y="5391109"/>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2915073" y="4954628"/>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总结与展望</a:t>
            </a:r>
          </a:p>
        </p:txBody>
      </p:sp>
      <p:pic>
        <p:nvPicPr>
          <p:cNvPr id="8" name="音频 7">
            <a:hlinkClick r:id="" action="ppaction://media"/>
            <a:extLst>
              <a:ext uri="{FF2B5EF4-FFF2-40B4-BE49-F238E27FC236}">
                <a16:creationId xmlns:a16="http://schemas.microsoft.com/office/drawing/2014/main" id="{76475C4B-B4D7-40BF-B12E-ECA124616B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085259256"/>
      </p:ext>
    </p:extLst>
  </p:cSld>
  <p:clrMapOvr>
    <a:masterClrMapping/>
  </p:clrMapOvr>
  <p:transition spd="med" advTm="25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F006CB7-9D15-48A8-99B2-E23E38F74EFA}"/>
              </a:ext>
            </a:extLst>
          </p:cNvPr>
          <p:cNvSpPr>
            <a:spLocks noGrp="1"/>
          </p:cNvSpPr>
          <p:nvPr>
            <p:ph type="title"/>
          </p:nvPr>
        </p:nvSpPr>
        <p:spPr/>
        <p:txBody>
          <a:bodyPr/>
          <a:lstStyle/>
          <a:p>
            <a:r>
              <a:rPr lang="zh-CN" altLang="en-US" dirty="0"/>
              <a:t>主要算法一览</a:t>
            </a:r>
          </a:p>
        </p:txBody>
      </p:sp>
      <p:sp>
        <p:nvSpPr>
          <p:cNvPr id="4" name="灯片编号占位符 3">
            <a:extLst>
              <a:ext uri="{FF2B5EF4-FFF2-40B4-BE49-F238E27FC236}">
                <a16:creationId xmlns:a16="http://schemas.microsoft.com/office/drawing/2014/main" id="{50B27B71-289F-471C-A734-11D8BA4BD8EE}"/>
              </a:ext>
            </a:extLst>
          </p:cNvPr>
          <p:cNvSpPr>
            <a:spLocks noGrp="1"/>
          </p:cNvSpPr>
          <p:nvPr>
            <p:ph type="sldNum" sz="quarter" idx="12"/>
          </p:nvPr>
        </p:nvSpPr>
        <p:spPr/>
        <p:txBody>
          <a:bodyPr/>
          <a:lstStyle/>
          <a:p>
            <a:fld id="{D4CE0C3C-47D3-4455-AB34-8268314DB49D}" type="slidenum">
              <a:rPr lang="en-US" altLang="zh-CN" smtClean="0"/>
              <a:pPr/>
              <a:t>32</a:t>
            </a:fld>
            <a:endParaRPr lang="en-US" altLang="zh-CN"/>
          </a:p>
        </p:txBody>
      </p:sp>
      <p:graphicFrame>
        <p:nvGraphicFramePr>
          <p:cNvPr id="5" name="对象 4">
            <a:extLst>
              <a:ext uri="{FF2B5EF4-FFF2-40B4-BE49-F238E27FC236}">
                <a16:creationId xmlns:a16="http://schemas.microsoft.com/office/drawing/2014/main" id="{0AF4CFD6-76F4-4E86-ABC3-46C04A53C6E2}"/>
              </a:ext>
            </a:extLst>
          </p:cNvPr>
          <p:cNvGraphicFramePr>
            <a:graphicFrameLocks noChangeAspect="1"/>
          </p:cNvGraphicFramePr>
          <p:nvPr>
            <p:extLst>
              <p:ext uri="{D42A27DB-BD31-4B8C-83A1-F6EECF244321}">
                <p14:modId xmlns:p14="http://schemas.microsoft.com/office/powerpoint/2010/main" val="3733398432"/>
              </p:ext>
            </p:extLst>
          </p:nvPr>
        </p:nvGraphicFramePr>
        <p:xfrm>
          <a:off x="362258" y="2038399"/>
          <a:ext cx="4032250" cy="3173162"/>
        </p:xfrm>
        <a:graphic>
          <a:graphicData uri="http://schemas.openxmlformats.org/presentationml/2006/ole">
            <mc:AlternateContent xmlns:mc="http://schemas.openxmlformats.org/markup-compatibility/2006">
              <mc:Choice xmlns:v="urn:schemas-microsoft-com:vml" Requires="v">
                <p:oleObj spid="_x0000_s19044" name="Visio" r:id="rId6" imgW="3867337" imgH="3043317" progId="Visio.Drawing.15">
                  <p:embed/>
                </p:oleObj>
              </mc:Choice>
              <mc:Fallback>
                <p:oleObj name="Visio" r:id="rId6" imgW="3867337" imgH="3043317" progId="Visio.Drawing.15">
                  <p:embed/>
                  <p:pic>
                    <p:nvPicPr>
                      <p:cNvPr id="7" name="对象 6">
                        <a:extLst>
                          <a:ext uri="{FF2B5EF4-FFF2-40B4-BE49-F238E27FC236}">
                            <a16:creationId xmlns:a16="http://schemas.microsoft.com/office/drawing/2014/main" id="{9F6B8ECA-B296-4769-8EFC-129ECC8849ED}"/>
                          </a:ext>
                        </a:extLst>
                      </p:cNvPr>
                      <p:cNvPicPr>
                        <a:picLocks noChangeAspect="1" noChangeArrowheads="1"/>
                      </p:cNvPicPr>
                      <p:nvPr/>
                    </p:nvPicPr>
                    <p:blipFill>
                      <a:blip r:embed="rId7"/>
                      <a:srcRect/>
                      <a:stretch>
                        <a:fillRect/>
                      </a:stretch>
                    </p:blipFill>
                    <p:spPr bwMode="auto">
                      <a:xfrm>
                        <a:off x="362258" y="2038399"/>
                        <a:ext cx="4032250" cy="3173162"/>
                      </a:xfrm>
                      <a:prstGeom prst="rect">
                        <a:avLst/>
                      </a:prstGeom>
                      <a:noFill/>
                    </p:spPr>
                  </p:pic>
                </p:oleObj>
              </mc:Fallback>
            </mc:AlternateContent>
          </a:graphicData>
        </a:graphic>
      </p:graphicFrame>
      <p:graphicFrame>
        <p:nvGraphicFramePr>
          <p:cNvPr id="6" name="对象 5">
            <a:hlinkClick r:id="rId8" action="ppaction://hlinksldjump" tooltip="返回"/>
            <a:extLst>
              <a:ext uri="{FF2B5EF4-FFF2-40B4-BE49-F238E27FC236}">
                <a16:creationId xmlns:a16="http://schemas.microsoft.com/office/drawing/2014/main" id="{71301BDE-3585-45D5-AEA3-D2EBFF1A928E}"/>
              </a:ext>
            </a:extLst>
          </p:cNvPr>
          <p:cNvGraphicFramePr>
            <a:graphicFrameLocks noChangeAspect="1"/>
          </p:cNvGraphicFramePr>
          <p:nvPr>
            <p:extLst>
              <p:ext uri="{D42A27DB-BD31-4B8C-83A1-F6EECF244321}">
                <p14:modId xmlns:p14="http://schemas.microsoft.com/office/powerpoint/2010/main" val="326664631"/>
              </p:ext>
            </p:extLst>
          </p:nvPr>
        </p:nvGraphicFramePr>
        <p:xfrm>
          <a:off x="4658075" y="1932538"/>
          <a:ext cx="4404690" cy="3384885"/>
        </p:xfrm>
        <a:graphic>
          <a:graphicData uri="http://schemas.openxmlformats.org/presentationml/2006/ole">
            <mc:AlternateContent xmlns:mc="http://schemas.openxmlformats.org/markup-compatibility/2006">
              <mc:Choice xmlns:v="urn:schemas-microsoft-com:vml" Requires="v">
                <p:oleObj spid="_x0000_s19045" name="Visio" r:id="rId9" imgW="3867337" imgH="2971800" progId="Visio.Drawing.15">
                  <p:embed/>
                </p:oleObj>
              </mc:Choice>
              <mc:Fallback>
                <p:oleObj name="Visio" r:id="rId9" imgW="3867337" imgH="2971800" progId="Visio.Drawing.15">
                  <p:embed/>
                  <p:pic>
                    <p:nvPicPr>
                      <p:cNvPr id="5" name="对象 4">
                        <a:hlinkClick r:id="" action="ppaction://noaction"/>
                        <a:extLst>
                          <a:ext uri="{FF2B5EF4-FFF2-40B4-BE49-F238E27FC236}">
                            <a16:creationId xmlns:a16="http://schemas.microsoft.com/office/drawing/2014/main" id="{99BB1887-114A-4734-A025-3BFD8340A8F6}"/>
                          </a:ext>
                        </a:extLst>
                      </p:cNvPr>
                      <p:cNvPicPr>
                        <a:picLocks noChangeAspect="1" noChangeArrowheads="1"/>
                      </p:cNvPicPr>
                      <p:nvPr/>
                    </p:nvPicPr>
                    <p:blipFill>
                      <a:blip r:embed="rId10"/>
                      <a:srcRect/>
                      <a:stretch>
                        <a:fillRect/>
                      </a:stretch>
                    </p:blipFill>
                    <p:spPr bwMode="auto">
                      <a:xfrm>
                        <a:off x="4658075" y="1932538"/>
                        <a:ext cx="4404690" cy="3384885"/>
                      </a:xfrm>
                      <a:prstGeom prst="rect">
                        <a:avLst/>
                      </a:prstGeom>
                      <a:noFill/>
                    </p:spPr>
                  </p:pic>
                </p:oleObj>
              </mc:Fallback>
            </mc:AlternateContent>
          </a:graphicData>
        </a:graphic>
      </p:graphicFrame>
      <p:sp>
        <p:nvSpPr>
          <p:cNvPr id="7" name="文本框 6">
            <a:extLst>
              <a:ext uri="{FF2B5EF4-FFF2-40B4-BE49-F238E27FC236}">
                <a16:creationId xmlns:a16="http://schemas.microsoft.com/office/drawing/2014/main" id="{730CA113-C5DF-4277-912C-BF038E6CFBDF}"/>
              </a:ext>
            </a:extLst>
          </p:cNvPr>
          <p:cNvSpPr txBox="1"/>
          <p:nvPr/>
        </p:nvSpPr>
        <p:spPr>
          <a:xfrm>
            <a:off x="4854298" y="5489615"/>
            <a:ext cx="3932960" cy="369332"/>
          </a:xfrm>
          <a:prstGeom prst="rect">
            <a:avLst/>
          </a:prstGeom>
          <a:noFill/>
        </p:spPr>
        <p:txBody>
          <a:bodyPr vert="horz" wrap="square" rtlCol="0">
            <a:spAutoFit/>
          </a:bodyPr>
          <a:lstStyle/>
          <a:p>
            <a:pPr algn="ctr"/>
            <a:r>
              <a:rPr lang="zh-CN" altLang="en-US" b="1" dirty="0"/>
              <a:t>基于不连续点计数的相位解折叠算法</a:t>
            </a:r>
            <a:endParaRPr lang="en-US" altLang="zh-CN" b="1" dirty="0"/>
          </a:p>
        </p:txBody>
      </p:sp>
      <p:sp>
        <p:nvSpPr>
          <p:cNvPr id="8" name="文本框 7">
            <a:extLst>
              <a:ext uri="{FF2B5EF4-FFF2-40B4-BE49-F238E27FC236}">
                <a16:creationId xmlns:a16="http://schemas.microsoft.com/office/drawing/2014/main" id="{11C993FA-ECAE-41D2-805F-9B7BA397D646}"/>
              </a:ext>
            </a:extLst>
          </p:cNvPr>
          <p:cNvSpPr txBox="1"/>
          <p:nvPr/>
        </p:nvSpPr>
        <p:spPr>
          <a:xfrm>
            <a:off x="461548" y="5489615"/>
            <a:ext cx="3932960" cy="369332"/>
          </a:xfrm>
          <a:prstGeom prst="rect">
            <a:avLst/>
          </a:prstGeom>
          <a:noFill/>
        </p:spPr>
        <p:txBody>
          <a:bodyPr vert="horz" wrap="square" rtlCol="0">
            <a:spAutoFit/>
          </a:bodyPr>
          <a:lstStyle/>
          <a:p>
            <a:pPr algn="ctr"/>
            <a:r>
              <a:rPr lang="zh-CN" altLang="en-US" b="1" dirty="0"/>
              <a:t>由传输线参数求解网络参数</a:t>
            </a:r>
            <a:endParaRPr lang="en-US" altLang="zh-CN" b="1" dirty="0"/>
          </a:p>
        </p:txBody>
      </p:sp>
      <p:pic>
        <p:nvPicPr>
          <p:cNvPr id="10" name="音频 9">
            <a:hlinkClick r:id="" action="ppaction://media"/>
            <a:extLst>
              <a:ext uri="{FF2B5EF4-FFF2-40B4-BE49-F238E27FC236}">
                <a16:creationId xmlns:a16="http://schemas.microsoft.com/office/drawing/2014/main" id="{F3926055-4F51-4EF8-A4D9-962CF0A5A4E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398066711"/>
      </p:ext>
    </p:extLst>
  </p:cSld>
  <p:clrMapOvr>
    <a:masterClrMapping/>
  </p:clrMapOvr>
  <p:transition spd="med" advTm="1114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F006CB7-9D15-48A8-99B2-E23E38F74EFA}"/>
              </a:ext>
            </a:extLst>
          </p:cNvPr>
          <p:cNvSpPr>
            <a:spLocks noGrp="1"/>
          </p:cNvSpPr>
          <p:nvPr>
            <p:ph type="title"/>
          </p:nvPr>
        </p:nvSpPr>
        <p:spPr/>
        <p:txBody>
          <a:bodyPr/>
          <a:lstStyle/>
          <a:p>
            <a:r>
              <a:rPr lang="zh-CN" altLang="en-US" dirty="0"/>
              <a:t>主要算法一览</a:t>
            </a:r>
          </a:p>
        </p:txBody>
      </p:sp>
      <p:sp>
        <p:nvSpPr>
          <p:cNvPr id="4" name="灯片编号占位符 3">
            <a:extLst>
              <a:ext uri="{FF2B5EF4-FFF2-40B4-BE49-F238E27FC236}">
                <a16:creationId xmlns:a16="http://schemas.microsoft.com/office/drawing/2014/main" id="{50B27B71-289F-471C-A734-11D8BA4BD8EE}"/>
              </a:ext>
            </a:extLst>
          </p:cNvPr>
          <p:cNvSpPr>
            <a:spLocks noGrp="1"/>
          </p:cNvSpPr>
          <p:nvPr>
            <p:ph type="sldNum" sz="quarter" idx="12"/>
          </p:nvPr>
        </p:nvSpPr>
        <p:spPr/>
        <p:txBody>
          <a:bodyPr/>
          <a:lstStyle/>
          <a:p>
            <a:fld id="{D4CE0C3C-47D3-4455-AB34-8268314DB49D}" type="slidenum">
              <a:rPr lang="en-US" altLang="zh-CN" smtClean="0"/>
              <a:pPr/>
              <a:t>33</a:t>
            </a:fld>
            <a:endParaRPr lang="en-US" altLang="zh-CN"/>
          </a:p>
        </p:txBody>
      </p:sp>
      <p:sp>
        <p:nvSpPr>
          <p:cNvPr id="7" name="文本框 6">
            <a:extLst>
              <a:ext uri="{FF2B5EF4-FFF2-40B4-BE49-F238E27FC236}">
                <a16:creationId xmlns:a16="http://schemas.microsoft.com/office/drawing/2014/main" id="{730CA113-C5DF-4277-912C-BF038E6CFBDF}"/>
              </a:ext>
            </a:extLst>
          </p:cNvPr>
          <p:cNvSpPr txBox="1"/>
          <p:nvPr/>
        </p:nvSpPr>
        <p:spPr>
          <a:xfrm>
            <a:off x="4829750" y="5911486"/>
            <a:ext cx="3932960" cy="369332"/>
          </a:xfrm>
          <a:prstGeom prst="rect">
            <a:avLst/>
          </a:prstGeom>
          <a:noFill/>
        </p:spPr>
        <p:txBody>
          <a:bodyPr vert="horz" wrap="square" rtlCol="0">
            <a:spAutoFit/>
          </a:bodyPr>
          <a:lstStyle/>
          <a:p>
            <a:pPr algn="ctr"/>
            <a:r>
              <a:rPr lang="zh-CN" altLang="en-US" b="1" dirty="0"/>
              <a:t>基于 </a:t>
            </a:r>
            <a:r>
              <a:rPr lang="en-US" altLang="zh-CN" b="1" i="1" dirty="0"/>
              <a:t>S</a:t>
            </a:r>
            <a:r>
              <a:rPr lang="en-US" altLang="zh-CN" b="1" dirty="0"/>
              <a:t> </a:t>
            </a:r>
            <a:r>
              <a:rPr lang="zh-CN" altLang="en-US" b="1" dirty="0"/>
              <a:t>参数的传输线参数提取算法</a:t>
            </a:r>
            <a:endParaRPr lang="en-US" altLang="zh-CN" b="1" dirty="0"/>
          </a:p>
        </p:txBody>
      </p:sp>
      <p:sp>
        <p:nvSpPr>
          <p:cNvPr id="8" name="文本框 7">
            <a:extLst>
              <a:ext uri="{FF2B5EF4-FFF2-40B4-BE49-F238E27FC236}">
                <a16:creationId xmlns:a16="http://schemas.microsoft.com/office/drawing/2014/main" id="{11C993FA-ECAE-41D2-805F-9B7BA397D646}"/>
              </a:ext>
            </a:extLst>
          </p:cNvPr>
          <p:cNvSpPr txBox="1"/>
          <p:nvPr/>
        </p:nvSpPr>
        <p:spPr>
          <a:xfrm>
            <a:off x="447642" y="5911486"/>
            <a:ext cx="3932960" cy="369332"/>
          </a:xfrm>
          <a:prstGeom prst="rect">
            <a:avLst/>
          </a:prstGeom>
          <a:noFill/>
        </p:spPr>
        <p:txBody>
          <a:bodyPr vert="horz" wrap="square" rtlCol="0">
            <a:spAutoFit/>
          </a:bodyPr>
          <a:lstStyle/>
          <a:p>
            <a:pPr algn="ctr"/>
            <a:r>
              <a:rPr lang="zh-CN" altLang="en-US" b="1" dirty="0"/>
              <a:t>基于 </a:t>
            </a:r>
            <a:r>
              <a:rPr lang="en-US" altLang="zh-CN" b="1" dirty="0"/>
              <a:t>Hermitian </a:t>
            </a:r>
            <a:r>
              <a:rPr lang="zh-CN" altLang="en-US" b="1" dirty="0"/>
              <a:t>内积的模式追踪算法</a:t>
            </a:r>
            <a:endParaRPr lang="en-US" altLang="zh-CN" b="1" dirty="0"/>
          </a:p>
        </p:txBody>
      </p:sp>
      <p:graphicFrame>
        <p:nvGraphicFramePr>
          <p:cNvPr id="10" name="对象 9">
            <a:extLst>
              <a:ext uri="{FF2B5EF4-FFF2-40B4-BE49-F238E27FC236}">
                <a16:creationId xmlns:a16="http://schemas.microsoft.com/office/drawing/2014/main" id="{5BAA6693-83D1-40CF-BB57-330DD150BAD5}"/>
              </a:ext>
            </a:extLst>
          </p:cNvPr>
          <p:cNvGraphicFramePr>
            <a:graphicFrameLocks noChangeAspect="1"/>
          </p:cNvGraphicFramePr>
          <p:nvPr>
            <p:extLst>
              <p:ext uri="{D42A27DB-BD31-4B8C-83A1-F6EECF244321}">
                <p14:modId xmlns:p14="http://schemas.microsoft.com/office/powerpoint/2010/main" val="212479794"/>
              </p:ext>
            </p:extLst>
          </p:nvPr>
        </p:nvGraphicFramePr>
        <p:xfrm>
          <a:off x="4478957" y="1261368"/>
          <a:ext cx="4283753" cy="4462626"/>
        </p:xfrm>
        <a:graphic>
          <a:graphicData uri="http://schemas.openxmlformats.org/presentationml/2006/ole">
            <mc:AlternateContent xmlns:mc="http://schemas.openxmlformats.org/markup-compatibility/2006">
              <mc:Choice xmlns:v="urn:schemas-microsoft-com:vml" Requires="v">
                <p:oleObj spid="_x0000_s19827" name="Visio" r:id="rId7" imgW="4743370" imgH="4933844" progId="Visio.Drawing.15">
                  <p:embed/>
                </p:oleObj>
              </mc:Choice>
              <mc:Fallback>
                <p:oleObj name="Visio" r:id="rId7" imgW="4743370" imgH="4933844" progId="Visio.Drawing.15">
                  <p:embed/>
                  <p:pic>
                    <p:nvPicPr>
                      <p:cNvPr id="9" name="对象 8">
                        <a:extLst>
                          <a:ext uri="{FF2B5EF4-FFF2-40B4-BE49-F238E27FC236}">
                            <a16:creationId xmlns:a16="http://schemas.microsoft.com/office/drawing/2014/main" id="{F66F8CC3-F5AA-4AF9-9FC4-233E60BFA9CE}"/>
                          </a:ext>
                        </a:extLst>
                      </p:cNvPr>
                      <p:cNvPicPr>
                        <a:picLocks noChangeAspect="1" noChangeArrowheads="1"/>
                      </p:cNvPicPr>
                      <p:nvPr/>
                    </p:nvPicPr>
                    <p:blipFill>
                      <a:blip r:embed="rId8"/>
                      <a:srcRect/>
                      <a:stretch>
                        <a:fillRect/>
                      </a:stretch>
                    </p:blipFill>
                    <p:spPr bwMode="auto">
                      <a:xfrm>
                        <a:off x="4478957" y="1261368"/>
                        <a:ext cx="4283753" cy="4462626"/>
                      </a:xfrm>
                      <a:prstGeom prst="rect">
                        <a:avLst/>
                      </a:prstGeom>
                      <a:noFill/>
                    </p:spPr>
                  </p:pic>
                </p:oleObj>
              </mc:Fallback>
            </mc:AlternateContent>
          </a:graphicData>
        </a:graphic>
      </p:graphicFrame>
      <p:pic>
        <p:nvPicPr>
          <p:cNvPr id="11" name="图片 10">
            <a:hlinkClick r:id="rId9" action="ppaction://hlinksldjump" tooltip="查看算法说明"/>
            <a:extLst>
              <a:ext uri="{FF2B5EF4-FFF2-40B4-BE49-F238E27FC236}">
                <a16:creationId xmlns:a16="http://schemas.microsoft.com/office/drawing/2014/main" id="{5FCEE1BC-66F5-4F18-8461-C8921E84DE2C}"/>
              </a:ext>
            </a:extLst>
          </p:cNvPr>
          <p:cNvPicPr>
            <a:picLocks noChangeAspect="1"/>
          </p:cNvPicPr>
          <p:nvPr/>
        </p:nvPicPr>
        <p:blipFill>
          <a:blip r:embed="rId10"/>
          <a:stretch>
            <a:fillRect/>
          </a:stretch>
        </p:blipFill>
        <p:spPr>
          <a:xfrm>
            <a:off x="381290" y="1799694"/>
            <a:ext cx="4291013" cy="3924300"/>
          </a:xfrm>
          <a:prstGeom prst="rect">
            <a:avLst/>
          </a:prstGeom>
        </p:spPr>
      </p:pic>
      <p:pic>
        <p:nvPicPr>
          <p:cNvPr id="6" name="音频 5">
            <a:hlinkClick r:id="" action="ppaction://media"/>
            <a:extLst>
              <a:ext uri="{FF2B5EF4-FFF2-40B4-BE49-F238E27FC236}">
                <a16:creationId xmlns:a16="http://schemas.microsoft.com/office/drawing/2014/main" id="{7468879E-2B30-4588-A1C4-8365520D04F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847923708"/>
      </p:ext>
    </p:extLst>
  </p:cSld>
  <p:clrMapOvr>
    <a:masterClrMapping/>
  </p:clrMapOvr>
  <mc:AlternateContent xmlns:mc="http://schemas.openxmlformats.org/markup-compatibility/2006" xmlns:p14="http://schemas.microsoft.com/office/powerpoint/2010/main">
    <mc:Choice Requires="p14">
      <p:transition p14:dur="10" advTm="14823"/>
    </mc:Choice>
    <mc:Fallback xmlns="">
      <p:transition advTm="14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E0FB0B12-6E14-415A-96E0-69988731DB06}"/>
                  </a:ext>
                </a:extLst>
              </p:cNvPr>
              <p:cNvSpPr>
                <a:spLocks noGrp="1"/>
              </p:cNvSpPr>
              <p:nvPr>
                <p:ph sz="quarter" idx="10"/>
              </p:nvPr>
            </p:nvSpPr>
            <p:spPr/>
            <p:txBody>
              <a:bodyPr>
                <a:normAutofit fontScale="92500" lnSpcReduction="10000"/>
              </a:bodyPr>
              <a:lstStyle/>
              <a:p>
                <a:r>
                  <a:rPr lang="en-US" altLang="zh-CN" b="1" dirty="0"/>
                  <a:t>1. </a:t>
                </a:r>
                <a:r>
                  <a:rPr lang="zh-CN" altLang="en-US" b="1" dirty="0"/>
                  <a:t>梳理传输线理论</a:t>
                </a:r>
                <a:endParaRPr lang="en-US" altLang="zh-CN" b="1" dirty="0"/>
              </a:p>
              <a:p>
                <a:pPr lvl="1"/>
                <a:r>
                  <a:rPr lang="zh-CN" altLang="en-US" dirty="0"/>
                  <a:t>定义传输线参数 </a:t>
                </a:r>
                <a:r>
                  <a:rPr lang="en-US" altLang="zh-CN" i="1" dirty="0"/>
                  <a:t>RLGC</a:t>
                </a:r>
                <a:r>
                  <a:rPr lang="zh-CN" altLang="en-US" dirty="0"/>
                  <a:t>，复</a:t>
                </a:r>
                <a14:m>
                  <m:oMath xmlns:m="http://schemas.openxmlformats.org/officeDocument/2006/math">
                    <m:r>
                      <a:rPr lang="zh-CN" altLang="en-US" b="1" i="1" dirty="0">
                        <a:latin typeface="Cambria Math" panose="02040503050406030204" pitchFamily="18" charset="0"/>
                      </a:rPr>
                      <m:t>传播</m:t>
                    </m:r>
                    <m:r>
                      <a:rPr lang="zh-CN" altLang="en-US" b="1" i="1" dirty="0" smtClean="0">
                        <a:latin typeface="Cambria Math" panose="02040503050406030204" pitchFamily="18" charset="0"/>
                      </a:rPr>
                      <m:t>常数</m:t>
                    </m:r>
                    <m:r>
                      <a:rPr lang="en-US" altLang="zh-CN" b="1" i="1" dirty="0" smtClean="0">
                        <a:latin typeface="Cambria Math" panose="02040503050406030204" pitchFamily="18" charset="0"/>
                      </a:rPr>
                      <m:t> </m:t>
                    </m:r>
                    <m:r>
                      <a:rPr lang="en-US" altLang="zh-CN" b="1" i="1" smtClean="0">
                        <a:latin typeface="Cambria Math" panose="02040503050406030204" pitchFamily="18" charset="0"/>
                      </a:rPr>
                      <m:t>𝜞</m:t>
                    </m:r>
                  </m:oMath>
                </a14:m>
                <a:r>
                  <a:rPr lang="zh-CN" altLang="en-US" i="1" dirty="0"/>
                  <a:t>，</a:t>
                </a:r>
                <a:r>
                  <a:rPr lang="zh-CN" altLang="en-US" dirty="0"/>
                  <a:t>特征</a:t>
                </a:r>
                <a14:m>
                  <m:oMath xmlns:m="http://schemas.openxmlformats.org/officeDocument/2006/math">
                    <m:r>
                      <a:rPr lang="zh-CN" altLang="en-US" b="0" i="0" dirty="0">
                        <a:latin typeface="Cambria Math" panose="02040503050406030204" pitchFamily="18" charset="0"/>
                      </a:rPr>
                      <m:t>阻抗</m:t>
                    </m:r>
                    <m:r>
                      <a:rPr lang="en-US" altLang="zh-CN" b="0" i="0" dirty="0" smtClean="0">
                        <a:latin typeface="Cambria Math" panose="02040503050406030204" pitchFamily="18" charset="0"/>
                      </a:rPr>
                      <m:t> </m:t>
                    </m:r>
                    <m:sSub>
                      <m:sSubPr>
                        <m:ctrlPr>
                          <a:rPr lang="en-US" altLang="zh-CN" b="0" i="1" dirty="0" smtClean="0">
                            <a:latin typeface="Cambria Math" panose="02040503050406030204" pitchFamily="18" charset="0"/>
                          </a:rPr>
                        </m:ctrlPr>
                      </m:sSubPr>
                      <m:e>
                        <m:r>
                          <a:rPr lang="en-US" altLang="zh-CN" b="1" i="1" dirty="0">
                            <a:latin typeface="Cambria Math" panose="02040503050406030204" pitchFamily="18" charset="0"/>
                          </a:rPr>
                          <m:t>𝒁</m:t>
                        </m:r>
                      </m:e>
                      <m:sub>
                        <m:r>
                          <m:rPr>
                            <m:sty m:val="p"/>
                          </m:rPr>
                          <a:rPr lang="en-US" altLang="zh-CN" b="0" i="0" dirty="0" smtClean="0">
                            <a:latin typeface="Cambria Math" panose="02040503050406030204" pitchFamily="18" charset="0"/>
                          </a:rPr>
                          <m:t>C</m:t>
                        </m:r>
                      </m:sub>
                    </m:sSub>
                  </m:oMath>
                </a14:m>
                <a:endParaRPr lang="en-US" altLang="zh-CN" b="0" dirty="0"/>
              </a:p>
              <a:p>
                <a:pPr lvl="1"/>
                <a:r>
                  <a:rPr lang="en-US" altLang="zh-CN" dirty="0"/>
                  <a:t>MTL </a:t>
                </a:r>
                <a:r>
                  <a:rPr lang="zh-CN" altLang="en-US" dirty="0"/>
                  <a:t>方程基本假设：准 </a:t>
                </a:r>
                <a:r>
                  <a:rPr lang="en-US" altLang="zh-CN" dirty="0"/>
                  <a:t>TEM ( quasi-TEM ) </a:t>
                </a:r>
                <a:r>
                  <a:rPr lang="zh-CN" altLang="en-US" dirty="0"/>
                  <a:t>假设</a:t>
                </a:r>
                <a:endParaRPr lang="en-US" altLang="zh-CN" dirty="0"/>
              </a:p>
              <a:p>
                <a:r>
                  <a:rPr lang="en-US" altLang="zh-CN" b="1" dirty="0"/>
                  <a:t>2. </a:t>
                </a:r>
                <a:r>
                  <a:rPr lang="zh-CN" altLang="en-US" b="1" dirty="0"/>
                  <a:t>梳理多导体传输线频域分析理论</a:t>
                </a:r>
                <a:endParaRPr lang="en-US" altLang="zh-CN" b="1" dirty="0"/>
              </a:p>
              <a:p>
                <a:pPr lvl="1"/>
                <a:r>
                  <a:rPr lang="zh-CN" altLang="en-US" dirty="0"/>
                  <a:t>频域 </a:t>
                </a:r>
                <a:r>
                  <a:rPr lang="en-US" altLang="zh-CN" dirty="0"/>
                  <a:t>MTL </a:t>
                </a:r>
                <a:r>
                  <a:rPr lang="zh-CN" altLang="en-US" dirty="0"/>
                  <a:t>方程的通解：对系数矩阵作相似对角化</a:t>
                </a:r>
                <a:endParaRPr lang="en-US" altLang="zh-CN" dirty="0"/>
              </a:p>
              <a:p>
                <a:pPr lvl="1"/>
                <a14:m>
                  <m:oMath xmlns:m="http://schemas.openxmlformats.org/officeDocument/2006/math">
                    <m:r>
                      <a:rPr lang="en-US" altLang="zh-CN" i="1" dirty="0" smtClean="0">
                        <a:latin typeface="Cambria Math" panose="02040503050406030204" pitchFamily="18" charset="0"/>
                      </a:rPr>
                      <m:t>𝑁</m:t>
                    </m:r>
                    <m:r>
                      <a:rPr lang="en-US" altLang="zh-CN" i="1" dirty="0" smtClean="0">
                        <a:latin typeface="Cambria Math" panose="02040503050406030204" pitchFamily="18" charset="0"/>
                      </a:rPr>
                      <m:t>+1</m:t>
                    </m:r>
                  </m:oMath>
                </a14:m>
                <a:r>
                  <a:rPr lang="zh-CN" altLang="en-US" dirty="0"/>
                  <a:t> 导体传输线的 </a:t>
                </a:r>
                <a14:m>
                  <m:oMath xmlns:m="http://schemas.openxmlformats.org/officeDocument/2006/math">
                    <m:r>
                      <a:rPr lang="en-US" altLang="zh-CN" i="1" dirty="0" smtClean="0">
                        <a:latin typeface="Cambria Math" panose="02040503050406030204" pitchFamily="18" charset="0"/>
                      </a:rPr>
                      <m:t>2</m:t>
                    </m:r>
                    <m:r>
                      <a:rPr lang="en-US" altLang="zh-CN" i="1" dirty="0" smtClean="0">
                        <a:latin typeface="Cambria Math" panose="02040503050406030204" pitchFamily="18" charset="0"/>
                      </a:rPr>
                      <m:t>𝑁</m:t>
                    </m:r>
                  </m:oMath>
                </a14:m>
                <a:r>
                  <a:rPr lang="zh-CN" altLang="en-US" dirty="0"/>
                  <a:t> 端口表征：网络参数 </a:t>
                </a:r>
                <a:r>
                  <a:rPr lang="en-US" altLang="zh-CN" dirty="0"/>
                  <a:t>~ </a:t>
                </a:r>
                <a:r>
                  <a:rPr lang="zh-CN" altLang="en-US" dirty="0"/>
                  <a:t>传输线参数</a:t>
                </a:r>
                <a:endParaRPr lang="en-US" altLang="zh-CN" dirty="0"/>
              </a:p>
              <a:p>
                <a:r>
                  <a:rPr lang="en-US" altLang="zh-CN" b="1" dirty="0"/>
                  <a:t>3. </a:t>
                </a:r>
                <a:r>
                  <a:rPr lang="zh-CN" altLang="en-US" b="1" dirty="0"/>
                  <a:t>建立基于 </a:t>
                </a:r>
                <a:r>
                  <a:rPr lang="en-US" altLang="zh-CN" b="1" i="1" dirty="0"/>
                  <a:t>S</a:t>
                </a:r>
                <a:r>
                  <a:rPr lang="en-US" altLang="zh-CN" b="1" dirty="0"/>
                  <a:t> </a:t>
                </a:r>
                <a:r>
                  <a:rPr lang="zh-CN" altLang="en-US" b="1" dirty="0"/>
                  <a:t>参数的传输线参数提取算法</a:t>
                </a:r>
                <a:endParaRPr lang="en-US" altLang="zh-CN" b="1" dirty="0"/>
              </a:p>
              <a:p>
                <a:pPr lvl="1"/>
                <a:r>
                  <a:rPr lang="zh-CN" altLang="en-US" dirty="0"/>
                  <a:t>基于不连续点计数的相位解折叠算法</a:t>
                </a:r>
                <a:endParaRPr lang="en-US" altLang="zh-CN" dirty="0"/>
              </a:p>
              <a:p>
                <a:pPr lvl="1"/>
                <a:r>
                  <a:rPr lang="zh-CN" altLang="en-US" dirty="0"/>
                  <a:t>基于 </a:t>
                </a:r>
                <a:r>
                  <a:rPr lang="en-US" altLang="zh-CN" dirty="0"/>
                  <a:t>Hermitian </a:t>
                </a:r>
                <a:r>
                  <a:rPr lang="zh-CN" altLang="en-US" dirty="0"/>
                  <a:t>内积的模式追踪算法</a:t>
                </a:r>
                <a:endParaRPr lang="en-US" altLang="zh-CN" dirty="0"/>
              </a:p>
              <a:p>
                <a:pPr lvl="1"/>
                <a:r>
                  <a:rPr lang="zh-CN" altLang="en-US" dirty="0"/>
                  <a:t>相关内容已投稿 </a:t>
                </a:r>
                <a:r>
                  <a:rPr lang="en-US" altLang="zh-CN" dirty="0"/>
                  <a:t>2020 </a:t>
                </a:r>
                <a:r>
                  <a:rPr lang="zh-CN" altLang="en-US" dirty="0"/>
                  <a:t>年全国微波毫米波会议并录用，题目：</a:t>
                </a:r>
                <a:r>
                  <a:rPr lang="zh-CN" altLang="zh-CN" dirty="0"/>
                  <a:t>基于</a:t>
                </a:r>
                <a:r>
                  <a:rPr lang="en-US" altLang="zh-CN" dirty="0"/>
                  <a:t> </a:t>
                </a:r>
                <a:r>
                  <a:rPr lang="en-US" altLang="zh-CN" i="1" dirty="0"/>
                  <a:t>S</a:t>
                </a:r>
                <a:r>
                  <a:rPr lang="en-US" altLang="zh-CN" dirty="0"/>
                  <a:t> </a:t>
                </a:r>
                <a:r>
                  <a:rPr lang="zh-CN" altLang="zh-CN" dirty="0"/>
                  <a:t>参数的耦合传输线</a:t>
                </a:r>
                <a:r>
                  <a:rPr lang="en-US" altLang="zh-CN" dirty="0"/>
                  <a:t> </a:t>
                </a:r>
                <a:r>
                  <a:rPr lang="en-US" altLang="zh-CN" i="1" dirty="0"/>
                  <a:t>RLGC </a:t>
                </a:r>
                <a:r>
                  <a:rPr lang="zh-CN" altLang="zh-CN" dirty="0"/>
                  <a:t>参数提取算法</a:t>
                </a:r>
                <a:endParaRPr lang="en-US" altLang="zh-CN" dirty="0"/>
              </a:p>
              <a:p>
                <a:r>
                  <a:rPr lang="en-US" altLang="zh-CN" b="1" dirty="0"/>
                  <a:t>4. </a:t>
                </a:r>
                <a:r>
                  <a:rPr lang="zh-CN" altLang="en-US" b="1" dirty="0"/>
                  <a:t>仿真实验</a:t>
                </a:r>
                <a:endParaRPr lang="en-US" altLang="zh-CN" b="1" dirty="0"/>
              </a:p>
              <a:p>
                <a:pPr lvl="1"/>
                <a:r>
                  <a:rPr lang="zh-CN" altLang="en-US" dirty="0"/>
                  <a:t>使用 </a:t>
                </a:r>
                <a:r>
                  <a:rPr lang="en-US" altLang="zh-CN" dirty="0"/>
                  <a:t>HFSS</a:t>
                </a:r>
                <a:r>
                  <a:rPr lang="zh-CN" altLang="en-US" dirty="0"/>
                  <a:t>，</a:t>
                </a:r>
                <a:r>
                  <a:rPr lang="en-US" altLang="zh-CN" dirty="0"/>
                  <a:t>ADS</a:t>
                </a:r>
                <a:r>
                  <a:rPr lang="zh-CN" altLang="en-US" dirty="0"/>
                  <a:t>，</a:t>
                </a:r>
                <a:r>
                  <a:rPr lang="en-US" altLang="zh-CN" dirty="0"/>
                  <a:t>Cadence</a:t>
                </a:r>
                <a:r>
                  <a:rPr lang="zh-CN" altLang="en-US" dirty="0"/>
                  <a:t> </a:t>
                </a:r>
                <a:r>
                  <a:rPr lang="en-US" altLang="zh-CN" dirty="0" err="1"/>
                  <a:t>Sigrity</a:t>
                </a:r>
                <a:r>
                  <a:rPr lang="zh-CN" altLang="en-US" dirty="0"/>
                  <a:t>，</a:t>
                </a:r>
                <a:r>
                  <a:rPr lang="en-US" altLang="zh-CN" dirty="0"/>
                  <a:t>Polar Si9000</a:t>
                </a:r>
                <a:r>
                  <a:rPr lang="zh-CN" altLang="en-US" dirty="0"/>
                  <a:t>，</a:t>
                </a:r>
                <a:r>
                  <a:rPr lang="en-US" altLang="zh-CN" dirty="0"/>
                  <a:t>MATLAB </a:t>
                </a:r>
                <a:r>
                  <a:rPr lang="zh-CN" altLang="en-US" dirty="0"/>
                  <a:t>等软件</a:t>
                </a:r>
                <a:endParaRPr lang="en-US" altLang="zh-CN" dirty="0"/>
              </a:p>
              <a:p>
                <a:pPr lvl="1"/>
                <a:endParaRPr lang="zh-CN" altLang="en-US" dirty="0"/>
              </a:p>
            </p:txBody>
          </p:sp>
        </mc:Choice>
        <mc:Fallback xmlns="">
          <p:sp>
            <p:nvSpPr>
              <p:cNvPr id="2" name="内容占位符 1">
                <a:extLst>
                  <a:ext uri="{FF2B5EF4-FFF2-40B4-BE49-F238E27FC236}">
                    <a16:creationId xmlns:a16="http://schemas.microsoft.com/office/drawing/2014/main" id="{E0FB0B12-6E14-415A-96E0-69988731DB06}"/>
                  </a:ext>
                </a:extLst>
              </p:cNvPr>
              <p:cNvSpPr>
                <a:spLocks noGrp="1" noRot="1" noChangeAspect="1" noMove="1" noResize="1" noEditPoints="1" noAdjustHandles="1" noChangeArrowheads="1" noChangeShapeType="1" noTextEdit="1"/>
              </p:cNvSpPr>
              <p:nvPr>
                <p:ph sz="quarter" idx="10"/>
              </p:nvPr>
            </p:nvSpPr>
            <p:spPr>
              <a:blipFill>
                <a:blip r:embed="rId5"/>
                <a:stretch>
                  <a:fillRect l="-728" t="-620" r="-146"/>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A26D3EAB-4A3C-486E-BC70-07CF09F421CB}"/>
              </a:ext>
            </a:extLst>
          </p:cNvPr>
          <p:cNvSpPr>
            <a:spLocks noGrp="1"/>
          </p:cNvSpPr>
          <p:nvPr>
            <p:ph type="title"/>
          </p:nvPr>
        </p:nvSpPr>
        <p:spPr/>
        <p:txBody>
          <a:bodyPr/>
          <a:lstStyle/>
          <a:p>
            <a:r>
              <a:rPr lang="zh-CN" altLang="en-US" dirty="0"/>
              <a:t>全文工作总结</a:t>
            </a:r>
          </a:p>
        </p:txBody>
      </p:sp>
      <p:sp>
        <p:nvSpPr>
          <p:cNvPr id="4" name="灯片编号占位符 3">
            <a:extLst>
              <a:ext uri="{FF2B5EF4-FFF2-40B4-BE49-F238E27FC236}">
                <a16:creationId xmlns:a16="http://schemas.microsoft.com/office/drawing/2014/main" id="{6CCFAAA1-AA2F-4934-9E2C-24F09287ACD7}"/>
              </a:ext>
            </a:extLst>
          </p:cNvPr>
          <p:cNvSpPr>
            <a:spLocks noGrp="1"/>
          </p:cNvSpPr>
          <p:nvPr>
            <p:ph type="sldNum" sz="quarter" idx="12"/>
          </p:nvPr>
        </p:nvSpPr>
        <p:spPr/>
        <p:txBody>
          <a:bodyPr/>
          <a:lstStyle/>
          <a:p>
            <a:fld id="{D4CE0C3C-47D3-4455-AB34-8268314DB49D}" type="slidenum">
              <a:rPr lang="en-US" altLang="zh-CN" smtClean="0"/>
              <a:pPr/>
              <a:t>34</a:t>
            </a:fld>
            <a:endParaRPr lang="en-US" altLang="zh-CN"/>
          </a:p>
        </p:txBody>
      </p:sp>
      <p:pic>
        <p:nvPicPr>
          <p:cNvPr id="7" name="音频 6">
            <a:hlinkClick r:id="" action="ppaction://media"/>
            <a:extLst>
              <a:ext uri="{FF2B5EF4-FFF2-40B4-BE49-F238E27FC236}">
                <a16:creationId xmlns:a16="http://schemas.microsoft.com/office/drawing/2014/main" id="{5B20947C-33B4-432E-B73D-58F969A9D0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146921342"/>
      </p:ext>
    </p:extLst>
  </p:cSld>
  <p:clrMapOvr>
    <a:masterClrMapping/>
  </p:clrMapOvr>
  <p:transition spd="med" advTm="728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sz="4400" dirty="0">
                <a:latin typeface="+mn-ea"/>
                <a:ea typeface="+mn-ea"/>
              </a:rPr>
              <a:t>感谢老师和同学们的聆听</a:t>
            </a:r>
            <a:br>
              <a:rPr lang="en-US" altLang="zh-CN" sz="4400" dirty="0">
                <a:latin typeface="+mn-ea"/>
                <a:ea typeface="+mn-ea"/>
              </a:rPr>
            </a:br>
            <a:r>
              <a:rPr lang="zh-CN" altLang="en-US" sz="4400" dirty="0">
                <a:latin typeface="+mn-ea"/>
                <a:ea typeface="+mn-ea"/>
              </a:rPr>
              <a:t>恳请各位老师批评指正</a:t>
            </a:r>
          </a:p>
        </p:txBody>
      </p:sp>
      <p:pic>
        <p:nvPicPr>
          <p:cNvPr id="5" name="音频 4">
            <a:hlinkClick r:id="" action="ppaction://media"/>
            <a:extLst>
              <a:ext uri="{FF2B5EF4-FFF2-40B4-BE49-F238E27FC236}">
                <a16:creationId xmlns:a16="http://schemas.microsoft.com/office/drawing/2014/main" id="{E0D91029-00D3-4D36-8F76-41F789104F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93318996"/>
      </p:ext>
    </p:extLst>
  </p:cSld>
  <p:clrMapOvr>
    <a:masterClrMapping/>
  </p:clrMapOvr>
  <p:transition spd="med" advTm="768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568BDD4-B3F9-44B4-B11A-3C2FAE6F4118}"/>
              </a:ext>
            </a:extLst>
          </p:cNvPr>
          <p:cNvSpPr>
            <a:spLocks noGrp="1"/>
          </p:cNvSpPr>
          <p:nvPr>
            <p:ph sz="quarter" idx="10"/>
          </p:nvPr>
        </p:nvSpPr>
        <p:spPr/>
        <p:txBody>
          <a:bodyPr/>
          <a:lstStyle/>
          <a:p>
            <a:r>
              <a:rPr lang="en-US" altLang="zh-CN" dirty="0"/>
              <a:t>[1] CHU Y, YU J Z, QIAN Z. Robust and efficient RLGC extraction for transmission line structures with periodic three-dimensional geometries[C]//2015 IEEE Symposium on Electromagnetic Compatibility and Signal Integrity, EMCSI 2015. Institute of Electrical and Electronics Engineers Inc., 2015: 203–208. DOI:10.1109/EMCSI.2015.7107686.</a:t>
            </a:r>
          </a:p>
          <a:p>
            <a:r>
              <a:rPr lang="en-US" altLang="zh-CN" dirty="0"/>
              <a:t>[2] BALACHANDRAN J, BREBELS S, CARCHON G,</a:t>
            </a:r>
            <a:r>
              <a:rPr lang="zh-CN" altLang="en-US" dirty="0"/>
              <a:t> </a:t>
            </a:r>
            <a:r>
              <a:rPr lang="en-US" altLang="zh-CN" dirty="0"/>
              <a:t>etc. Accurate broadband parameter extraction methodology for S-parameter measurements[C]//Proceedings - 9th IEEE Workshop on Signal Propagation on Interconnects, SPI 2005. . DOI:10.1109/SPI.2005.1500897.</a:t>
            </a:r>
            <a:endParaRPr lang="zh-CN" altLang="en-US" dirty="0"/>
          </a:p>
        </p:txBody>
      </p:sp>
      <p:sp>
        <p:nvSpPr>
          <p:cNvPr id="3" name="标题 2">
            <a:extLst>
              <a:ext uri="{FF2B5EF4-FFF2-40B4-BE49-F238E27FC236}">
                <a16:creationId xmlns:a16="http://schemas.microsoft.com/office/drawing/2014/main" id="{6A64EF38-1FD9-470B-8F55-FCC8254B608D}"/>
              </a:ext>
            </a:extLst>
          </p:cNvPr>
          <p:cNvSpPr>
            <a:spLocks noGrp="1"/>
          </p:cNvSpPr>
          <p:nvPr>
            <p:ph type="title"/>
          </p:nvPr>
        </p:nvSpPr>
        <p:spPr/>
        <p:txBody>
          <a:bodyPr/>
          <a:lstStyle/>
          <a:p>
            <a:r>
              <a:rPr lang="zh-CN" altLang="en-US" dirty="0"/>
              <a:t>参考文献</a:t>
            </a:r>
          </a:p>
        </p:txBody>
      </p:sp>
      <p:sp>
        <p:nvSpPr>
          <p:cNvPr id="4" name="灯片编号占位符 3">
            <a:extLst>
              <a:ext uri="{FF2B5EF4-FFF2-40B4-BE49-F238E27FC236}">
                <a16:creationId xmlns:a16="http://schemas.microsoft.com/office/drawing/2014/main" id="{CF807DAF-0B73-478F-9452-49DBCE7B7F8B}"/>
              </a:ext>
            </a:extLst>
          </p:cNvPr>
          <p:cNvSpPr>
            <a:spLocks noGrp="1"/>
          </p:cNvSpPr>
          <p:nvPr>
            <p:ph type="sldNum" sz="quarter" idx="12"/>
          </p:nvPr>
        </p:nvSpPr>
        <p:spPr/>
        <p:txBody>
          <a:bodyPr/>
          <a:lstStyle/>
          <a:p>
            <a:fld id="{D4CE0C3C-47D3-4455-AB34-8268314DB49D}" type="slidenum">
              <a:rPr lang="en-US" altLang="zh-CN" smtClean="0"/>
              <a:pPr/>
              <a:t>36</a:t>
            </a:fld>
            <a:endParaRPr lang="en-US" altLang="zh-CN"/>
          </a:p>
        </p:txBody>
      </p:sp>
    </p:spTree>
    <p:extLst>
      <p:ext uri="{BB962C8B-B14F-4D97-AF65-F5344CB8AC3E}">
        <p14:creationId xmlns:p14="http://schemas.microsoft.com/office/powerpoint/2010/main" val="4243038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DFFF9E4-E17C-4148-8A6E-66F571821BA7}"/>
              </a:ext>
            </a:extLst>
          </p:cNvPr>
          <p:cNvSpPr>
            <a:spLocks noGrp="1"/>
          </p:cNvSpPr>
          <p:nvPr>
            <p:ph sz="quarter" idx="10"/>
          </p:nvPr>
        </p:nvSpPr>
        <p:spPr/>
        <p:txBody>
          <a:bodyPr numCol="2">
            <a:normAutofit fontScale="55000" lnSpcReduction="20000"/>
          </a:bodyPr>
          <a:lstStyle/>
          <a:p>
            <a:r>
              <a:rPr lang="zh-CN" altLang="en-US" b="1" dirty="0"/>
              <a:t>第一章 绪论	</a:t>
            </a:r>
            <a:r>
              <a:rPr lang="en-US" altLang="zh-CN" b="1" dirty="0"/>
              <a:t>1</a:t>
            </a:r>
          </a:p>
          <a:p>
            <a:r>
              <a:rPr lang="en-US" altLang="zh-CN" dirty="0"/>
              <a:t>1.1 </a:t>
            </a:r>
            <a:r>
              <a:rPr lang="zh-CN" altLang="en-US" dirty="0"/>
              <a:t>研究背景和意义	</a:t>
            </a:r>
            <a:r>
              <a:rPr lang="en-US" altLang="zh-CN" dirty="0"/>
              <a:t>1</a:t>
            </a:r>
          </a:p>
          <a:p>
            <a:r>
              <a:rPr lang="en-US" altLang="zh-CN" dirty="0"/>
              <a:t>1.1.1 </a:t>
            </a:r>
            <a:r>
              <a:rPr lang="zh-CN" altLang="en-US" dirty="0"/>
              <a:t>基于测试的传输线建模方法	</a:t>
            </a:r>
            <a:r>
              <a:rPr lang="en-US" altLang="zh-CN" dirty="0"/>
              <a:t>1</a:t>
            </a:r>
          </a:p>
          <a:p>
            <a:r>
              <a:rPr lang="en-US" altLang="zh-CN" dirty="0"/>
              <a:t>1.1.2 </a:t>
            </a:r>
            <a:r>
              <a:rPr lang="zh-CN" altLang="en-US" dirty="0"/>
              <a:t>国内外研究现状	</a:t>
            </a:r>
            <a:r>
              <a:rPr lang="en-US" altLang="zh-CN" dirty="0"/>
              <a:t>1</a:t>
            </a:r>
          </a:p>
          <a:p>
            <a:r>
              <a:rPr lang="en-US" altLang="zh-CN" dirty="0"/>
              <a:t>1.1.3 </a:t>
            </a:r>
            <a:r>
              <a:rPr lang="zh-CN" altLang="en-US" dirty="0"/>
              <a:t>本课题的研究目的	</a:t>
            </a:r>
            <a:r>
              <a:rPr lang="en-US" altLang="zh-CN" dirty="0"/>
              <a:t>2</a:t>
            </a:r>
          </a:p>
          <a:p>
            <a:r>
              <a:rPr lang="en-US" altLang="zh-CN" dirty="0"/>
              <a:t>1.2 </a:t>
            </a:r>
            <a:r>
              <a:rPr lang="zh-CN" altLang="en-US" dirty="0"/>
              <a:t>传输线理论	</a:t>
            </a:r>
            <a:r>
              <a:rPr lang="en-US" altLang="zh-CN" dirty="0"/>
              <a:t>2</a:t>
            </a:r>
          </a:p>
          <a:p>
            <a:r>
              <a:rPr lang="en-US" altLang="zh-CN" dirty="0"/>
              <a:t>1.2.1 </a:t>
            </a:r>
            <a:r>
              <a:rPr lang="zh-CN" altLang="en-US" dirty="0"/>
              <a:t>多导体传输线结构实例	</a:t>
            </a:r>
            <a:r>
              <a:rPr lang="en-US" altLang="zh-CN" dirty="0"/>
              <a:t>2</a:t>
            </a:r>
          </a:p>
          <a:p>
            <a:r>
              <a:rPr lang="en-US" altLang="zh-CN" dirty="0"/>
              <a:t>1.2.2 </a:t>
            </a:r>
            <a:r>
              <a:rPr lang="zh-CN" altLang="en-US" dirty="0"/>
              <a:t>传输线的分析方法	</a:t>
            </a:r>
            <a:r>
              <a:rPr lang="en-US" altLang="zh-CN" dirty="0"/>
              <a:t>3</a:t>
            </a:r>
          </a:p>
          <a:p>
            <a:r>
              <a:rPr lang="en-US" altLang="zh-CN" dirty="0"/>
              <a:t>1.3 </a:t>
            </a:r>
            <a:r>
              <a:rPr lang="zh-CN" altLang="en-US" dirty="0"/>
              <a:t>微波网络分析	</a:t>
            </a:r>
            <a:r>
              <a:rPr lang="en-US" altLang="zh-CN" dirty="0"/>
              <a:t>4</a:t>
            </a:r>
          </a:p>
          <a:p>
            <a:r>
              <a:rPr lang="en-US" altLang="zh-CN" dirty="0"/>
              <a:t>1.4 </a:t>
            </a:r>
            <a:r>
              <a:rPr lang="zh-CN" altLang="en-US" dirty="0"/>
              <a:t>本文主要工作与章节安排	</a:t>
            </a:r>
            <a:r>
              <a:rPr lang="en-US" altLang="zh-CN" dirty="0"/>
              <a:t>6</a:t>
            </a:r>
          </a:p>
          <a:p>
            <a:endParaRPr lang="en-US" altLang="zh-CN" dirty="0"/>
          </a:p>
          <a:p>
            <a:r>
              <a:rPr lang="zh-CN" altLang="en-US" b="1" dirty="0"/>
              <a:t>第二章 传输线的单位长度参数和频域分析	</a:t>
            </a:r>
            <a:r>
              <a:rPr lang="en-US" altLang="zh-CN" b="1" dirty="0"/>
              <a:t>7</a:t>
            </a:r>
          </a:p>
          <a:p>
            <a:r>
              <a:rPr lang="en-US" altLang="zh-CN" dirty="0"/>
              <a:t>2.1 </a:t>
            </a:r>
            <a:r>
              <a:rPr lang="zh-CN" altLang="en-US" dirty="0"/>
              <a:t>传输线的类型	</a:t>
            </a:r>
            <a:r>
              <a:rPr lang="en-US" altLang="zh-CN" dirty="0"/>
              <a:t>7</a:t>
            </a:r>
          </a:p>
          <a:p>
            <a:r>
              <a:rPr lang="en-US" altLang="zh-CN" dirty="0"/>
              <a:t>2.1.1 </a:t>
            </a:r>
            <a:r>
              <a:rPr lang="zh-CN" altLang="en-US" dirty="0"/>
              <a:t>传输线的均匀与非均匀	</a:t>
            </a:r>
            <a:r>
              <a:rPr lang="en-US" altLang="zh-CN" dirty="0"/>
              <a:t>7</a:t>
            </a:r>
          </a:p>
          <a:p>
            <a:r>
              <a:rPr lang="en-US" altLang="zh-CN" dirty="0"/>
              <a:t>2.1.2 </a:t>
            </a:r>
            <a:r>
              <a:rPr lang="zh-CN" altLang="en-US" dirty="0"/>
              <a:t>介质的均匀与非均匀	</a:t>
            </a:r>
            <a:r>
              <a:rPr lang="en-US" altLang="zh-CN" dirty="0"/>
              <a:t>8</a:t>
            </a:r>
          </a:p>
          <a:p>
            <a:r>
              <a:rPr lang="en-US" altLang="zh-CN" dirty="0"/>
              <a:t>2.1.3 </a:t>
            </a:r>
            <a:r>
              <a:rPr lang="zh-CN" altLang="en-US" dirty="0"/>
              <a:t>传输线的有耗与无耗	</a:t>
            </a:r>
            <a:r>
              <a:rPr lang="en-US" altLang="zh-CN" dirty="0"/>
              <a:t>8</a:t>
            </a:r>
          </a:p>
          <a:p>
            <a:r>
              <a:rPr lang="en-US" altLang="zh-CN" dirty="0"/>
              <a:t>2.2 </a:t>
            </a:r>
            <a:r>
              <a:rPr lang="zh-CN" altLang="en-US" dirty="0"/>
              <a:t>传输线方程	</a:t>
            </a:r>
            <a:r>
              <a:rPr lang="en-US" altLang="zh-CN" dirty="0"/>
              <a:t>9</a:t>
            </a:r>
          </a:p>
          <a:p>
            <a:r>
              <a:rPr lang="en-US" altLang="zh-CN" dirty="0"/>
              <a:t>2.2.1 </a:t>
            </a:r>
            <a:r>
              <a:rPr lang="zh-CN" altLang="en-US" dirty="0"/>
              <a:t>由麦克斯韦方程组导出</a:t>
            </a:r>
            <a:r>
              <a:rPr lang="en-US" altLang="zh-CN" dirty="0"/>
              <a:t>MTL</a:t>
            </a:r>
            <a:r>
              <a:rPr lang="zh-CN" altLang="en-US" dirty="0"/>
              <a:t>方程	</a:t>
            </a:r>
            <a:r>
              <a:rPr lang="en-US" altLang="zh-CN" dirty="0"/>
              <a:t>9</a:t>
            </a:r>
          </a:p>
          <a:p>
            <a:r>
              <a:rPr lang="en-US" altLang="zh-CN" dirty="0"/>
              <a:t>2.2.2 </a:t>
            </a:r>
            <a:r>
              <a:rPr lang="zh-CN" altLang="en-US" dirty="0"/>
              <a:t>传输线的单位长度等效电路	</a:t>
            </a:r>
            <a:r>
              <a:rPr lang="en-US" altLang="zh-CN" dirty="0"/>
              <a:t>13</a:t>
            </a:r>
          </a:p>
          <a:p>
            <a:r>
              <a:rPr lang="en-US" altLang="zh-CN" dirty="0"/>
              <a:t>2.2.3 </a:t>
            </a:r>
            <a:r>
              <a:rPr lang="zh-CN" altLang="en-US" dirty="0"/>
              <a:t>传输线方程的应用限制	</a:t>
            </a:r>
            <a:r>
              <a:rPr lang="en-US" altLang="zh-CN" dirty="0"/>
              <a:t>14</a:t>
            </a:r>
          </a:p>
          <a:p>
            <a:r>
              <a:rPr lang="en-US" altLang="zh-CN" dirty="0"/>
              <a:t>2.3 </a:t>
            </a:r>
            <a:r>
              <a:rPr lang="zh-CN" altLang="en-US" dirty="0"/>
              <a:t>传输线的单位长度参数	</a:t>
            </a:r>
            <a:r>
              <a:rPr lang="en-US" altLang="zh-CN" dirty="0"/>
              <a:t>15</a:t>
            </a:r>
          </a:p>
          <a:p>
            <a:r>
              <a:rPr lang="en-US" altLang="zh-CN" dirty="0"/>
              <a:t>2.3.1 </a:t>
            </a:r>
            <a:r>
              <a:rPr lang="zh-CN" altLang="en-US" dirty="0"/>
              <a:t>单位长度参数的性质	</a:t>
            </a:r>
            <a:r>
              <a:rPr lang="en-US" altLang="zh-CN" dirty="0"/>
              <a:t>15</a:t>
            </a:r>
          </a:p>
          <a:p>
            <a:r>
              <a:rPr lang="en-US" altLang="zh-CN" dirty="0"/>
              <a:t>2.3.2 </a:t>
            </a:r>
            <a:r>
              <a:rPr lang="zh-CN" altLang="en-US" dirty="0"/>
              <a:t>单位长度参数的频率依赖模型	</a:t>
            </a:r>
            <a:r>
              <a:rPr lang="en-US" altLang="zh-CN" dirty="0"/>
              <a:t>15</a:t>
            </a:r>
          </a:p>
          <a:p>
            <a:r>
              <a:rPr lang="en-US" altLang="zh-CN" dirty="0"/>
              <a:t>2.3.3 </a:t>
            </a:r>
            <a:r>
              <a:rPr lang="zh-CN" altLang="en-US" dirty="0"/>
              <a:t>单位长度参数的数值求解	</a:t>
            </a:r>
            <a:r>
              <a:rPr lang="en-US" altLang="zh-CN" dirty="0"/>
              <a:t>15</a:t>
            </a:r>
          </a:p>
          <a:p>
            <a:r>
              <a:rPr lang="en-US" altLang="zh-CN" dirty="0"/>
              <a:t>2.4 </a:t>
            </a:r>
            <a:r>
              <a:rPr lang="zh-CN" altLang="en-US" dirty="0"/>
              <a:t>多导体传输线频域分析	</a:t>
            </a:r>
            <a:r>
              <a:rPr lang="en-US" altLang="zh-CN" dirty="0"/>
              <a:t>16</a:t>
            </a:r>
          </a:p>
          <a:p>
            <a:r>
              <a:rPr lang="en-US" altLang="zh-CN" dirty="0"/>
              <a:t>2.4.1 </a:t>
            </a:r>
            <a:r>
              <a:rPr lang="zh-CN" altLang="en-US" dirty="0"/>
              <a:t>频域传输线方程	</a:t>
            </a:r>
            <a:r>
              <a:rPr lang="en-US" altLang="zh-CN" dirty="0"/>
              <a:t>16</a:t>
            </a:r>
          </a:p>
          <a:p>
            <a:r>
              <a:rPr lang="en-US" altLang="zh-CN" dirty="0"/>
              <a:t>2.4.2 </a:t>
            </a:r>
            <a:r>
              <a:rPr lang="zh-CN" altLang="en-US" dirty="0"/>
              <a:t>频域传输线方程的相似变换求解法	</a:t>
            </a:r>
            <a:r>
              <a:rPr lang="en-US" altLang="zh-CN" dirty="0"/>
              <a:t>16</a:t>
            </a:r>
          </a:p>
          <a:p>
            <a:r>
              <a:rPr lang="en-US" altLang="zh-CN" dirty="0"/>
              <a:t>2.4.3 </a:t>
            </a:r>
            <a:r>
              <a:rPr lang="zh-CN" altLang="en-US" dirty="0"/>
              <a:t>多导体传输线的</a:t>
            </a:r>
            <a:r>
              <a:rPr lang="en-US" altLang="zh-CN" dirty="0"/>
              <a:t>2N</a:t>
            </a:r>
            <a:r>
              <a:rPr lang="zh-CN" altLang="en-US" dirty="0"/>
              <a:t>端口表征	</a:t>
            </a:r>
            <a:r>
              <a:rPr lang="en-US" altLang="zh-CN" dirty="0"/>
              <a:t>19</a:t>
            </a:r>
          </a:p>
          <a:p>
            <a:r>
              <a:rPr lang="en-US" altLang="zh-CN" dirty="0"/>
              <a:t>2.4.4 </a:t>
            </a:r>
            <a:r>
              <a:rPr lang="zh-CN" altLang="en-US" dirty="0"/>
              <a:t>由传输线参数求解</a:t>
            </a:r>
            <a:r>
              <a:rPr lang="en-US" altLang="zh-CN" dirty="0"/>
              <a:t>S</a:t>
            </a:r>
            <a:r>
              <a:rPr lang="zh-CN" altLang="en-US" dirty="0"/>
              <a:t>参数	</a:t>
            </a:r>
            <a:r>
              <a:rPr lang="en-US" altLang="zh-CN" dirty="0"/>
              <a:t>22</a:t>
            </a:r>
          </a:p>
          <a:p>
            <a:r>
              <a:rPr lang="en-US" altLang="zh-CN" dirty="0"/>
              <a:t>2.5 </a:t>
            </a:r>
            <a:r>
              <a:rPr lang="zh-CN" altLang="en-US" dirty="0"/>
              <a:t>本章小结	</a:t>
            </a:r>
            <a:r>
              <a:rPr lang="en-US" altLang="zh-CN" dirty="0"/>
              <a:t>24</a:t>
            </a:r>
          </a:p>
          <a:p>
            <a:endParaRPr lang="en-US" altLang="zh-CN" dirty="0"/>
          </a:p>
          <a:p>
            <a:endParaRPr lang="zh-CN" altLang="en-US" dirty="0"/>
          </a:p>
        </p:txBody>
      </p:sp>
      <p:sp>
        <p:nvSpPr>
          <p:cNvPr id="3" name="标题 2">
            <a:extLst>
              <a:ext uri="{FF2B5EF4-FFF2-40B4-BE49-F238E27FC236}">
                <a16:creationId xmlns:a16="http://schemas.microsoft.com/office/drawing/2014/main" id="{5C971EC3-A205-4620-B987-F754CD264341}"/>
              </a:ext>
            </a:extLst>
          </p:cNvPr>
          <p:cNvSpPr>
            <a:spLocks noGrp="1"/>
          </p:cNvSpPr>
          <p:nvPr>
            <p:ph type="title"/>
          </p:nvPr>
        </p:nvSpPr>
        <p:spPr/>
        <p:txBody>
          <a:bodyPr/>
          <a:lstStyle/>
          <a:p>
            <a:r>
              <a:rPr lang="zh-CN" altLang="en-US" dirty="0"/>
              <a:t>正文目录</a:t>
            </a:r>
          </a:p>
        </p:txBody>
      </p:sp>
      <p:sp>
        <p:nvSpPr>
          <p:cNvPr id="4" name="灯片编号占位符 3">
            <a:extLst>
              <a:ext uri="{FF2B5EF4-FFF2-40B4-BE49-F238E27FC236}">
                <a16:creationId xmlns:a16="http://schemas.microsoft.com/office/drawing/2014/main" id="{53C8182C-C361-4D2B-8948-A47B9179DFB0}"/>
              </a:ext>
            </a:extLst>
          </p:cNvPr>
          <p:cNvSpPr>
            <a:spLocks noGrp="1"/>
          </p:cNvSpPr>
          <p:nvPr>
            <p:ph type="sldNum" sz="quarter" idx="12"/>
          </p:nvPr>
        </p:nvSpPr>
        <p:spPr/>
        <p:txBody>
          <a:bodyPr/>
          <a:lstStyle/>
          <a:p>
            <a:fld id="{D4CE0C3C-47D3-4455-AB34-8268314DB49D}" type="slidenum">
              <a:rPr lang="en-US" altLang="zh-CN" smtClean="0"/>
              <a:pPr/>
              <a:t>37</a:t>
            </a:fld>
            <a:endParaRPr lang="en-US" altLang="zh-CN"/>
          </a:p>
        </p:txBody>
      </p:sp>
    </p:spTree>
    <p:extLst>
      <p:ext uri="{BB962C8B-B14F-4D97-AF65-F5344CB8AC3E}">
        <p14:creationId xmlns:p14="http://schemas.microsoft.com/office/powerpoint/2010/main" val="1211930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A32473B-2F2B-46F2-A20E-B8DC14448514}"/>
              </a:ext>
            </a:extLst>
          </p:cNvPr>
          <p:cNvSpPr>
            <a:spLocks noGrp="1"/>
          </p:cNvSpPr>
          <p:nvPr>
            <p:ph sz="quarter" idx="10"/>
          </p:nvPr>
        </p:nvSpPr>
        <p:spPr/>
        <p:txBody>
          <a:bodyPr numCol="2">
            <a:normAutofit fontScale="70000" lnSpcReduction="20000"/>
          </a:bodyPr>
          <a:lstStyle/>
          <a:p>
            <a:r>
              <a:rPr lang="zh-CN" altLang="en-US" sz="1400" b="1" dirty="0"/>
              <a:t>第三章 基于</a:t>
            </a:r>
            <a:r>
              <a:rPr lang="en-US" altLang="zh-CN" sz="1400" b="1" dirty="0"/>
              <a:t>S</a:t>
            </a:r>
            <a:r>
              <a:rPr lang="zh-CN" altLang="en-US" sz="1400" b="1" dirty="0"/>
              <a:t>参数的传输线参数提取方法	</a:t>
            </a:r>
            <a:r>
              <a:rPr lang="en-US" altLang="zh-CN" sz="1400" b="1" dirty="0"/>
              <a:t>25</a:t>
            </a:r>
          </a:p>
          <a:p>
            <a:r>
              <a:rPr lang="en-US" altLang="zh-CN" sz="1400" dirty="0"/>
              <a:t>3.1 </a:t>
            </a:r>
            <a:r>
              <a:rPr lang="zh-CN" altLang="en-US" sz="1400" dirty="0"/>
              <a:t>单端传输线	</a:t>
            </a:r>
            <a:r>
              <a:rPr lang="en-US" altLang="zh-CN" sz="1400" dirty="0"/>
              <a:t>25</a:t>
            </a:r>
          </a:p>
          <a:p>
            <a:r>
              <a:rPr lang="en-US" altLang="zh-CN" sz="1400" dirty="0"/>
              <a:t>3.2 </a:t>
            </a:r>
            <a:r>
              <a:rPr lang="zh-CN" altLang="en-US" sz="1400" dirty="0"/>
              <a:t>平衡差分线	</a:t>
            </a:r>
            <a:r>
              <a:rPr lang="en-US" altLang="zh-CN" sz="1400" dirty="0"/>
              <a:t>26</a:t>
            </a:r>
          </a:p>
          <a:p>
            <a:r>
              <a:rPr lang="en-US" altLang="zh-CN" sz="1400" dirty="0"/>
              <a:t>3.3 </a:t>
            </a:r>
            <a:r>
              <a:rPr lang="zh-CN" altLang="en-US" sz="1400" dirty="0"/>
              <a:t>一般的准</a:t>
            </a:r>
            <a:r>
              <a:rPr lang="en-US" altLang="zh-CN" sz="1400" dirty="0"/>
              <a:t>TEM</a:t>
            </a:r>
            <a:r>
              <a:rPr lang="zh-CN" altLang="en-US" sz="1400" dirty="0"/>
              <a:t>传输线	</a:t>
            </a:r>
            <a:r>
              <a:rPr lang="en-US" altLang="zh-CN" sz="1400" dirty="0"/>
              <a:t>27</a:t>
            </a:r>
          </a:p>
          <a:p>
            <a:r>
              <a:rPr lang="en-US" altLang="zh-CN" sz="1400" dirty="0"/>
              <a:t>3.3.1 </a:t>
            </a:r>
            <a:r>
              <a:rPr lang="zh-CN" altLang="en-US" sz="1400" dirty="0"/>
              <a:t>算法的形式推导	</a:t>
            </a:r>
            <a:r>
              <a:rPr lang="en-US" altLang="zh-CN" sz="1400" dirty="0"/>
              <a:t>27</a:t>
            </a:r>
          </a:p>
          <a:p>
            <a:r>
              <a:rPr lang="en-US" altLang="zh-CN" sz="1400" dirty="0"/>
              <a:t>3.3.2 </a:t>
            </a:r>
            <a:r>
              <a:rPr lang="zh-CN" altLang="en-US" sz="1400" dirty="0"/>
              <a:t>基于不连续点计数的相位解折叠算法	</a:t>
            </a:r>
            <a:r>
              <a:rPr lang="en-US" altLang="zh-CN" sz="1400" dirty="0"/>
              <a:t>29</a:t>
            </a:r>
          </a:p>
          <a:p>
            <a:r>
              <a:rPr lang="en-US" altLang="zh-CN" sz="1400" dirty="0"/>
              <a:t>3.3.3 </a:t>
            </a:r>
            <a:r>
              <a:rPr lang="zh-CN" altLang="en-US" sz="1400" dirty="0"/>
              <a:t>基于</a:t>
            </a:r>
            <a:r>
              <a:rPr lang="en-US" altLang="zh-CN" sz="1400" dirty="0"/>
              <a:t>Hermitian</a:t>
            </a:r>
            <a:r>
              <a:rPr lang="zh-CN" altLang="en-US" sz="1400" dirty="0"/>
              <a:t>内积的模式追踪算法	</a:t>
            </a:r>
            <a:r>
              <a:rPr lang="en-US" altLang="zh-CN" sz="1400" dirty="0"/>
              <a:t>33</a:t>
            </a:r>
          </a:p>
          <a:p>
            <a:r>
              <a:rPr lang="en-US" altLang="zh-CN" sz="1400" dirty="0"/>
              <a:t>3.3.4 </a:t>
            </a:r>
            <a:r>
              <a:rPr lang="zh-CN" altLang="en-US" sz="1400" dirty="0"/>
              <a:t>由</a:t>
            </a:r>
            <a:r>
              <a:rPr lang="en-US" altLang="zh-CN" sz="1400" dirty="0"/>
              <a:t>S</a:t>
            </a:r>
            <a:r>
              <a:rPr lang="zh-CN" altLang="en-US" sz="1400" dirty="0"/>
              <a:t>参数提取传输线参数	</a:t>
            </a:r>
            <a:r>
              <a:rPr lang="en-US" altLang="zh-CN" sz="1400" dirty="0"/>
              <a:t>37</a:t>
            </a:r>
          </a:p>
          <a:p>
            <a:r>
              <a:rPr lang="en-US" altLang="zh-CN" sz="1400" dirty="0"/>
              <a:t>3.4 </a:t>
            </a:r>
            <a:r>
              <a:rPr lang="zh-CN" altLang="en-US" sz="1400" dirty="0"/>
              <a:t>本章小结	</a:t>
            </a:r>
            <a:r>
              <a:rPr lang="en-US" altLang="zh-CN" sz="1400" dirty="0"/>
              <a:t>38</a:t>
            </a:r>
          </a:p>
          <a:p>
            <a:endParaRPr lang="en-US" altLang="zh-CN" sz="1400" dirty="0"/>
          </a:p>
          <a:p>
            <a:r>
              <a:rPr lang="zh-CN" altLang="en-US" sz="1400" b="1" dirty="0"/>
              <a:t>第四章 实例分析与讨论	</a:t>
            </a:r>
            <a:r>
              <a:rPr lang="en-US" altLang="zh-CN" sz="1400" b="1" dirty="0"/>
              <a:t>39</a:t>
            </a:r>
          </a:p>
          <a:p>
            <a:r>
              <a:rPr lang="en-US" altLang="zh-CN" sz="1400" dirty="0"/>
              <a:t>4.1 </a:t>
            </a:r>
            <a:r>
              <a:rPr lang="zh-CN" altLang="en-US" sz="1400" dirty="0"/>
              <a:t>仿真平台简介	</a:t>
            </a:r>
            <a:r>
              <a:rPr lang="en-US" altLang="zh-CN" sz="1400" dirty="0"/>
              <a:t>39</a:t>
            </a:r>
          </a:p>
          <a:p>
            <a:r>
              <a:rPr lang="en-US" altLang="zh-CN" sz="1400" dirty="0"/>
              <a:t>4.1.1 Ansys HFSS	39</a:t>
            </a:r>
          </a:p>
          <a:p>
            <a:r>
              <a:rPr lang="en-US" altLang="zh-CN" sz="1400" dirty="0"/>
              <a:t>4.1.2 </a:t>
            </a:r>
            <a:r>
              <a:rPr lang="en-US" altLang="zh-CN" sz="1400" dirty="0" err="1"/>
              <a:t>PathWave</a:t>
            </a:r>
            <a:r>
              <a:rPr lang="en-US" altLang="zh-CN" sz="1400" dirty="0"/>
              <a:t> ADS	39</a:t>
            </a:r>
          </a:p>
          <a:p>
            <a:r>
              <a:rPr lang="en-US" altLang="zh-CN" sz="1400" dirty="0"/>
              <a:t>4.1.3 Polar Si9000	39</a:t>
            </a:r>
          </a:p>
          <a:p>
            <a:r>
              <a:rPr lang="en-US" altLang="zh-CN" sz="1400" dirty="0"/>
              <a:t>4.1.4 Cadence </a:t>
            </a:r>
            <a:r>
              <a:rPr lang="en-US" altLang="zh-CN" sz="1400" dirty="0" err="1"/>
              <a:t>Sigrity</a:t>
            </a:r>
            <a:r>
              <a:rPr lang="en-US" altLang="zh-CN" sz="1400" dirty="0"/>
              <a:t> </a:t>
            </a:r>
            <a:r>
              <a:rPr lang="en-US" altLang="zh-CN" sz="1400" dirty="0" err="1"/>
              <a:t>PowerSI</a:t>
            </a:r>
            <a:r>
              <a:rPr lang="en-US" altLang="zh-CN" sz="1400" dirty="0"/>
              <a:t>	39</a:t>
            </a:r>
          </a:p>
          <a:p>
            <a:r>
              <a:rPr lang="en-US" altLang="zh-CN" sz="1400" dirty="0"/>
              <a:t>4.1.5 MATLAB	39</a:t>
            </a:r>
          </a:p>
          <a:p>
            <a:r>
              <a:rPr lang="en-US" altLang="zh-CN" sz="1400" dirty="0"/>
              <a:t>4.2 </a:t>
            </a:r>
            <a:r>
              <a:rPr lang="zh-CN" altLang="en-US" sz="1400" dirty="0"/>
              <a:t>由传输线参数求解</a:t>
            </a:r>
            <a:r>
              <a:rPr lang="en-US" altLang="zh-CN" sz="1400" dirty="0"/>
              <a:t>S</a:t>
            </a:r>
            <a:r>
              <a:rPr lang="zh-CN" altLang="en-US" sz="1400" dirty="0"/>
              <a:t>参数	</a:t>
            </a:r>
            <a:r>
              <a:rPr lang="en-US" altLang="zh-CN" sz="1400" dirty="0"/>
              <a:t>39</a:t>
            </a:r>
          </a:p>
          <a:p>
            <a:r>
              <a:rPr lang="en-US" altLang="zh-CN" sz="1400" dirty="0"/>
              <a:t>4.2.1 </a:t>
            </a:r>
            <a:r>
              <a:rPr lang="zh-CN" altLang="en-US" sz="1400" dirty="0"/>
              <a:t>传输线结构设计	</a:t>
            </a:r>
            <a:r>
              <a:rPr lang="en-US" altLang="zh-CN" sz="1400" dirty="0"/>
              <a:t>39</a:t>
            </a:r>
          </a:p>
          <a:p>
            <a:r>
              <a:rPr lang="en-US" altLang="zh-CN" sz="1400" dirty="0"/>
              <a:t>4.2.2 </a:t>
            </a:r>
            <a:r>
              <a:rPr lang="zh-CN" altLang="en-US" sz="1400" dirty="0"/>
              <a:t>实验思路和实验目的	</a:t>
            </a:r>
            <a:r>
              <a:rPr lang="en-US" altLang="zh-CN" sz="1400" dirty="0"/>
              <a:t>40</a:t>
            </a:r>
          </a:p>
          <a:p>
            <a:r>
              <a:rPr lang="en-US" altLang="zh-CN" sz="1400" dirty="0"/>
              <a:t>4.2.3 </a:t>
            </a:r>
            <a:r>
              <a:rPr lang="zh-CN" altLang="en-US" sz="1400" dirty="0"/>
              <a:t>实验结果与分析	</a:t>
            </a:r>
            <a:r>
              <a:rPr lang="en-US" altLang="zh-CN" sz="1400" dirty="0"/>
              <a:t>41</a:t>
            </a:r>
          </a:p>
          <a:p>
            <a:r>
              <a:rPr lang="en-US" altLang="zh-CN" sz="1400" dirty="0"/>
              <a:t>4.3 </a:t>
            </a:r>
            <a:r>
              <a:rPr lang="zh-CN" altLang="en-US" sz="1400" dirty="0"/>
              <a:t>从</a:t>
            </a:r>
            <a:r>
              <a:rPr lang="en-US" altLang="zh-CN" sz="1400" dirty="0"/>
              <a:t>S</a:t>
            </a:r>
            <a:r>
              <a:rPr lang="zh-CN" altLang="en-US" sz="1400" dirty="0"/>
              <a:t>参数提取传输线参数	</a:t>
            </a:r>
            <a:r>
              <a:rPr lang="en-US" altLang="zh-CN" sz="1400" dirty="0"/>
              <a:t>42</a:t>
            </a:r>
          </a:p>
          <a:p>
            <a:r>
              <a:rPr lang="en-US" altLang="zh-CN" sz="1400" dirty="0"/>
              <a:t>4.3.1 </a:t>
            </a:r>
            <a:r>
              <a:rPr lang="zh-CN" altLang="en-US" sz="1400" dirty="0"/>
              <a:t>平衡差分微带线的奇偶模特性提取实例	</a:t>
            </a:r>
            <a:r>
              <a:rPr lang="en-US" altLang="zh-CN" sz="1400" dirty="0"/>
              <a:t>42</a:t>
            </a:r>
          </a:p>
          <a:p>
            <a:r>
              <a:rPr lang="en-US" altLang="zh-CN" sz="1400" dirty="0"/>
              <a:t>4.3.2 </a:t>
            </a:r>
            <a:r>
              <a:rPr lang="zh-CN" altLang="en-US" sz="1400" dirty="0"/>
              <a:t>一种</a:t>
            </a:r>
            <a:r>
              <a:rPr lang="en-US" altLang="zh-CN" sz="1400" dirty="0"/>
              <a:t>16-</a:t>
            </a:r>
            <a:r>
              <a:rPr lang="zh-CN" altLang="en-US" sz="1400" dirty="0"/>
              <a:t>耦合微带线的单位长度参数提取实例	</a:t>
            </a:r>
            <a:r>
              <a:rPr lang="en-US" altLang="zh-CN" sz="1400" dirty="0"/>
              <a:t>45</a:t>
            </a:r>
          </a:p>
          <a:p>
            <a:r>
              <a:rPr lang="en-US" altLang="zh-CN" sz="1400" dirty="0"/>
              <a:t>4.4 </a:t>
            </a:r>
            <a:r>
              <a:rPr lang="zh-CN" altLang="en-US" sz="1400" dirty="0"/>
              <a:t>进一步讨论	</a:t>
            </a:r>
            <a:r>
              <a:rPr lang="en-US" altLang="zh-CN" sz="1400" dirty="0"/>
              <a:t>47</a:t>
            </a:r>
          </a:p>
          <a:p>
            <a:r>
              <a:rPr lang="en-US" altLang="zh-CN" sz="1400" dirty="0"/>
              <a:t>4.4.1 </a:t>
            </a:r>
            <a:r>
              <a:rPr lang="zh-CN" altLang="en-US" sz="1400" dirty="0"/>
              <a:t>误差传递	</a:t>
            </a:r>
            <a:r>
              <a:rPr lang="en-US" altLang="zh-CN" sz="1400" dirty="0"/>
              <a:t>47</a:t>
            </a:r>
          </a:p>
          <a:p>
            <a:r>
              <a:rPr lang="en-US" altLang="zh-CN" sz="1400" dirty="0"/>
              <a:t>4.4.2 S</a:t>
            </a:r>
            <a:r>
              <a:rPr lang="zh-CN" altLang="en-US" sz="1400" dirty="0"/>
              <a:t>参数的前处理	</a:t>
            </a:r>
            <a:r>
              <a:rPr lang="en-US" altLang="zh-CN" sz="1400" dirty="0"/>
              <a:t>49</a:t>
            </a:r>
          </a:p>
          <a:p>
            <a:r>
              <a:rPr lang="en-US" altLang="zh-CN" sz="1400" dirty="0"/>
              <a:t>4.4.3 </a:t>
            </a:r>
            <a:r>
              <a:rPr lang="zh-CN" altLang="en-US" sz="1400" dirty="0"/>
              <a:t>传输线参数的后处理	</a:t>
            </a:r>
            <a:r>
              <a:rPr lang="en-US" altLang="zh-CN" sz="1400" dirty="0"/>
              <a:t>50</a:t>
            </a:r>
          </a:p>
          <a:p>
            <a:r>
              <a:rPr lang="en-US" altLang="zh-CN" sz="1400" dirty="0"/>
              <a:t>4.5 </a:t>
            </a:r>
            <a:r>
              <a:rPr lang="zh-CN" altLang="en-US" sz="1400" dirty="0"/>
              <a:t>本章小结	</a:t>
            </a:r>
            <a:r>
              <a:rPr lang="en-US" altLang="zh-CN" sz="1400" dirty="0"/>
              <a:t>50</a:t>
            </a:r>
          </a:p>
          <a:p>
            <a:endParaRPr lang="en-US" altLang="zh-CN" sz="1400" dirty="0"/>
          </a:p>
          <a:p>
            <a:r>
              <a:rPr lang="zh-CN" altLang="en-US" sz="1400" b="1" dirty="0"/>
              <a:t>第五章 总结与展望	</a:t>
            </a:r>
            <a:r>
              <a:rPr lang="en-US" altLang="zh-CN" sz="1400" b="1" dirty="0"/>
              <a:t>51</a:t>
            </a:r>
          </a:p>
          <a:p>
            <a:r>
              <a:rPr lang="en-US" altLang="zh-CN" sz="1400" dirty="0"/>
              <a:t>5.1 </a:t>
            </a:r>
            <a:r>
              <a:rPr lang="zh-CN" altLang="en-US" sz="1400" dirty="0"/>
              <a:t>论文工作总结	</a:t>
            </a:r>
            <a:r>
              <a:rPr lang="en-US" altLang="zh-CN" sz="1400" dirty="0"/>
              <a:t>51</a:t>
            </a:r>
          </a:p>
          <a:p>
            <a:r>
              <a:rPr lang="en-US" altLang="zh-CN" sz="1400" dirty="0"/>
              <a:t>5.2 </a:t>
            </a:r>
            <a:r>
              <a:rPr lang="zh-CN" altLang="en-US" sz="1400" dirty="0"/>
              <a:t>未来研究展望	</a:t>
            </a:r>
            <a:r>
              <a:rPr lang="en-US" altLang="zh-CN" sz="1400" dirty="0"/>
              <a:t>51</a:t>
            </a:r>
          </a:p>
          <a:p>
            <a:endParaRPr lang="zh-CN" altLang="en-US" sz="1400" dirty="0"/>
          </a:p>
        </p:txBody>
      </p:sp>
      <p:sp>
        <p:nvSpPr>
          <p:cNvPr id="3" name="标题 2">
            <a:extLst>
              <a:ext uri="{FF2B5EF4-FFF2-40B4-BE49-F238E27FC236}">
                <a16:creationId xmlns:a16="http://schemas.microsoft.com/office/drawing/2014/main" id="{4D2D8C0B-175B-4918-8180-BC827597ECE0}"/>
              </a:ext>
            </a:extLst>
          </p:cNvPr>
          <p:cNvSpPr>
            <a:spLocks noGrp="1"/>
          </p:cNvSpPr>
          <p:nvPr>
            <p:ph type="title"/>
          </p:nvPr>
        </p:nvSpPr>
        <p:spPr/>
        <p:txBody>
          <a:bodyPr/>
          <a:lstStyle/>
          <a:p>
            <a:r>
              <a:rPr lang="zh-CN" altLang="en-US" dirty="0"/>
              <a:t>正文目录</a:t>
            </a:r>
          </a:p>
        </p:txBody>
      </p:sp>
      <p:sp>
        <p:nvSpPr>
          <p:cNvPr id="4" name="灯片编号占位符 3">
            <a:extLst>
              <a:ext uri="{FF2B5EF4-FFF2-40B4-BE49-F238E27FC236}">
                <a16:creationId xmlns:a16="http://schemas.microsoft.com/office/drawing/2014/main" id="{4F0D5301-C9AD-4CF3-8D3D-9ACD29741F34}"/>
              </a:ext>
            </a:extLst>
          </p:cNvPr>
          <p:cNvSpPr>
            <a:spLocks noGrp="1"/>
          </p:cNvSpPr>
          <p:nvPr>
            <p:ph type="sldNum" sz="quarter" idx="12"/>
          </p:nvPr>
        </p:nvSpPr>
        <p:spPr/>
        <p:txBody>
          <a:bodyPr/>
          <a:lstStyle/>
          <a:p>
            <a:fld id="{D4CE0C3C-47D3-4455-AB34-8268314DB49D}" type="slidenum">
              <a:rPr lang="en-US" altLang="zh-CN" smtClean="0"/>
              <a:pPr/>
              <a:t>38</a:t>
            </a:fld>
            <a:endParaRPr lang="en-US" altLang="zh-CN"/>
          </a:p>
        </p:txBody>
      </p:sp>
    </p:spTree>
    <p:extLst>
      <p:ext uri="{BB962C8B-B14F-4D97-AF65-F5344CB8AC3E}">
        <p14:creationId xmlns:p14="http://schemas.microsoft.com/office/powerpoint/2010/main" val="193409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64E2F52-1B2A-4899-8BD1-97AA24195B11}"/>
              </a:ext>
            </a:extLst>
          </p:cNvPr>
          <p:cNvSpPr>
            <a:spLocks noGrp="1"/>
          </p:cNvSpPr>
          <p:nvPr>
            <p:ph sz="quarter" idx="10"/>
          </p:nvPr>
        </p:nvSpPr>
        <p:spPr/>
        <p:txBody>
          <a:bodyPr/>
          <a:lstStyle/>
          <a:p>
            <a:r>
              <a:rPr lang="zh-CN" altLang="en-US" dirty="0"/>
              <a:t>本课题主要研究单线、</a:t>
            </a:r>
            <a:r>
              <a:rPr lang="en-US" altLang="zh-CN" dirty="0"/>
              <a:t>2 </a:t>
            </a:r>
            <a:r>
              <a:rPr lang="zh-CN" altLang="en-US" dirty="0"/>
              <a:t>线、</a:t>
            </a:r>
            <a:r>
              <a:rPr lang="en-US" altLang="zh-CN" dirty="0"/>
              <a:t>4 </a:t>
            </a:r>
            <a:r>
              <a:rPr lang="zh-CN" altLang="en-US" dirty="0"/>
              <a:t>线、以及 </a:t>
            </a:r>
            <a:r>
              <a:rPr lang="en-US" altLang="zh-CN" dirty="0"/>
              <a:t>16 </a:t>
            </a:r>
            <a:r>
              <a:rPr lang="zh-CN" altLang="en-US" dirty="0"/>
              <a:t>线的基于 </a:t>
            </a:r>
            <a:r>
              <a:rPr lang="en-US" altLang="zh-CN" i="1" dirty="0"/>
              <a:t>S </a:t>
            </a:r>
            <a:r>
              <a:rPr lang="zh-CN" altLang="en-US" dirty="0"/>
              <a:t>参数的多导体传输线 </a:t>
            </a:r>
            <a:r>
              <a:rPr lang="en-US" altLang="zh-CN" i="1" dirty="0"/>
              <a:t>RLCG </a:t>
            </a:r>
            <a:r>
              <a:rPr lang="zh-CN" altLang="en-US" dirty="0"/>
              <a:t>提取算法，通过理论推导、算法验证，依次解决参数提取过程中的</a:t>
            </a:r>
            <a:r>
              <a:rPr lang="zh-CN" altLang="en-US" b="1" u="sng" dirty="0"/>
              <a:t>相位折叠</a:t>
            </a:r>
            <a:r>
              <a:rPr lang="zh-CN" altLang="en-US" dirty="0"/>
              <a:t>、双线解耦、</a:t>
            </a:r>
            <a:r>
              <a:rPr lang="zh-CN" altLang="en-US" b="1" u="sng" dirty="0"/>
              <a:t>多线解耦</a:t>
            </a:r>
            <a:r>
              <a:rPr lang="zh-CN" altLang="en-US" dirty="0"/>
              <a:t>等问题，通过详细的理论分析和算法设计，算法精度可以对标国际主流的仿真工具和算法。</a:t>
            </a:r>
          </a:p>
          <a:p>
            <a:r>
              <a:rPr lang="zh-CN" altLang="en-US" dirty="0"/>
              <a:t>能熟悉和理解基于</a:t>
            </a:r>
            <a:r>
              <a:rPr lang="en-US" altLang="zh-CN" dirty="0"/>
              <a:t>S</a:t>
            </a:r>
            <a:r>
              <a:rPr lang="zh-CN" altLang="en-US" dirty="0"/>
              <a:t>参数的多导体传输线 </a:t>
            </a:r>
            <a:r>
              <a:rPr lang="en-US" altLang="zh-CN" i="1" dirty="0"/>
              <a:t>RLCG </a:t>
            </a:r>
            <a:r>
              <a:rPr lang="zh-CN" altLang="en-US" dirty="0"/>
              <a:t>提取的基本问题；能对单线、</a:t>
            </a:r>
            <a:r>
              <a:rPr lang="en-US" altLang="zh-CN" dirty="0"/>
              <a:t>2 </a:t>
            </a:r>
            <a:r>
              <a:rPr lang="zh-CN" altLang="en-US" dirty="0"/>
              <a:t>线、</a:t>
            </a:r>
            <a:r>
              <a:rPr lang="en-US" altLang="zh-CN" dirty="0"/>
              <a:t>4 </a:t>
            </a:r>
            <a:r>
              <a:rPr lang="zh-CN" altLang="en-US" dirty="0"/>
              <a:t>线、以及 </a:t>
            </a:r>
            <a:r>
              <a:rPr lang="en-US" altLang="zh-CN" dirty="0"/>
              <a:t>16 </a:t>
            </a:r>
            <a:r>
              <a:rPr lang="zh-CN" altLang="en-US" dirty="0"/>
              <a:t>线的基于 </a:t>
            </a:r>
            <a:r>
              <a:rPr lang="en-US" altLang="zh-CN" i="1" dirty="0"/>
              <a:t>S </a:t>
            </a:r>
            <a:r>
              <a:rPr lang="zh-CN" altLang="en-US" dirty="0"/>
              <a:t>参数的多导体传输线 </a:t>
            </a:r>
            <a:r>
              <a:rPr lang="en-US" altLang="zh-CN" i="1" dirty="0"/>
              <a:t>RLCG </a:t>
            </a:r>
            <a:r>
              <a:rPr lang="zh-CN" altLang="en-US" dirty="0"/>
              <a:t>提取所遇到的相位折叠、双线解耦、多线解耦进行</a:t>
            </a:r>
            <a:r>
              <a:rPr lang="zh-CN" altLang="en-US" b="1" u="sng" dirty="0"/>
              <a:t>理论分析</a:t>
            </a:r>
            <a:r>
              <a:rPr lang="zh-CN" altLang="en-US" dirty="0"/>
              <a:t>和</a:t>
            </a:r>
            <a:r>
              <a:rPr lang="zh-CN" altLang="en-US" b="1" u="sng" dirty="0"/>
              <a:t>算法验证</a:t>
            </a:r>
            <a:r>
              <a:rPr lang="zh-CN" altLang="en-US" dirty="0"/>
              <a:t>；完成算法软件设计与验证；完成毕业报告的撰写。</a:t>
            </a:r>
          </a:p>
          <a:p>
            <a:endParaRPr lang="zh-CN" altLang="en-US" dirty="0"/>
          </a:p>
        </p:txBody>
      </p:sp>
      <p:sp>
        <p:nvSpPr>
          <p:cNvPr id="3" name="标题 2">
            <a:extLst>
              <a:ext uri="{FF2B5EF4-FFF2-40B4-BE49-F238E27FC236}">
                <a16:creationId xmlns:a16="http://schemas.microsoft.com/office/drawing/2014/main" id="{9D3D5E2C-F857-401A-A861-B23D2DC485FE}"/>
              </a:ext>
            </a:extLst>
          </p:cNvPr>
          <p:cNvSpPr>
            <a:spLocks noGrp="1"/>
          </p:cNvSpPr>
          <p:nvPr>
            <p:ph type="title"/>
          </p:nvPr>
        </p:nvSpPr>
        <p:spPr/>
        <p:txBody>
          <a:bodyPr/>
          <a:lstStyle/>
          <a:p>
            <a:r>
              <a:rPr lang="zh-CN" altLang="en-US" dirty="0"/>
              <a:t>附一：课题任务书</a:t>
            </a:r>
          </a:p>
        </p:txBody>
      </p:sp>
      <p:sp>
        <p:nvSpPr>
          <p:cNvPr id="4" name="灯片编号占位符 3">
            <a:extLst>
              <a:ext uri="{FF2B5EF4-FFF2-40B4-BE49-F238E27FC236}">
                <a16:creationId xmlns:a16="http://schemas.microsoft.com/office/drawing/2014/main" id="{E3E34107-5FE8-4A9C-A827-75C9E99937E0}"/>
              </a:ext>
            </a:extLst>
          </p:cNvPr>
          <p:cNvSpPr>
            <a:spLocks noGrp="1"/>
          </p:cNvSpPr>
          <p:nvPr>
            <p:ph type="sldNum" sz="quarter" idx="12"/>
          </p:nvPr>
        </p:nvSpPr>
        <p:spPr/>
        <p:txBody>
          <a:bodyPr/>
          <a:lstStyle/>
          <a:p>
            <a:fld id="{D4CE0C3C-47D3-4455-AB34-8268314DB49D}" type="slidenum">
              <a:rPr lang="en-US" altLang="zh-CN" smtClean="0"/>
              <a:pPr/>
              <a:t>39</a:t>
            </a:fld>
            <a:endParaRPr lang="en-US" altLang="zh-CN"/>
          </a:p>
        </p:txBody>
      </p:sp>
    </p:spTree>
    <p:extLst>
      <p:ext uri="{BB962C8B-B14F-4D97-AF65-F5344CB8AC3E}">
        <p14:creationId xmlns:p14="http://schemas.microsoft.com/office/powerpoint/2010/main" val="3406378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微软雅黑" panose="020B0503020204020204" pitchFamily="34" charset="-122"/>
                <a:ea typeface="微软雅黑" panose="020B0503020204020204" pitchFamily="34" charset="-122"/>
              </a:rPr>
              <a:t>目录 </a:t>
            </a:r>
            <a:r>
              <a:rPr lang="en-US" altLang="zh-CN" dirty="0">
                <a:latin typeface="微软雅黑" panose="020B0503020204020204" pitchFamily="34" charset="-122"/>
                <a:ea typeface="微软雅黑" panose="020B0503020204020204" pitchFamily="34" charset="-122"/>
              </a:rPr>
              <a:t>Contents</a:t>
            </a:r>
            <a:endParaRPr lang="zh-CN" altLang="en-US" dirty="0">
              <a:latin typeface="微软雅黑" panose="020B0503020204020204" pitchFamily="34" charset="-122"/>
              <a:ea typeface="微软雅黑" panose="020B0503020204020204" pitchFamily="34" charset="-122"/>
            </a:endParaRPr>
          </a:p>
        </p:txBody>
      </p:sp>
      <p:sp>
        <p:nvSpPr>
          <p:cNvPr id="4" name="Freeform 10"/>
          <p:cNvSpPr>
            <a:spLocks/>
          </p:cNvSpPr>
          <p:nvPr userDrawn="1"/>
        </p:nvSpPr>
        <p:spPr bwMode="auto">
          <a:xfrm>
            <a:off x="1841535" y="1367357"/>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5" name="文本框 4"/>
          <p:cNvSpPr txBox="1"/>
          <p:nvPr userDrawn="1"/>
        </p:nvSpPr>
        <p:spPr>
          <a:xfrm>
            <a:off x="2071646" y="1303550"/>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a:stCxn id="4" idx="6"/>
          </p:cNvCxnSpPr>
          <p:nvPr/>
        </p:nvCxnSpPr>
        <p:spPr>
          <a:xfrm>
            <a:off x="2534033" y="1711215"/>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915073" y="1274734"/>
            <a:ext cx="4387392" cy="461665"/>
          </a:xfrm>
          <a:prstGeom prst="rect">
            <a:avLst/>
          </a:prstGeom>
          <a:noFill/>
        </p:spPr>
        <p:txBody>
          <a:bodyPr wrap="square" rtlCol="0">
            <a:spAutoFit/>
          </a:bodyPr>
          <a:lstStyle/>
          <a:p>
            <a:r>
              <a:rPr lang="zh-CN" altLang="en-US" sz="2400" dirty="0"/>
              <a:t>绪论</a:t>
            </a:r>
          </a:p>
        </p:txBody>
      </p:sp>
      <p:sp>
        <p:nvSpPr>
          <p:cNvPr id="13" name="Freeform 10"/>
          <p:cNvSpPr>
            <a:spLocks/>
          </p:cNvSpPr>
          <p:nvPr userDrawn="1"/>
        </p:nvSpPr>
        <p:spPr bwMode="auto">
          <a:xfrm>
            <a:off x="1841535" y="2287330"/>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4" name="文本框 13"/>
          <p:cNvSpPr txBox="1"/>
          <p:nvPr userDrawn="1"/>
        </p:nvSpPr>
        <p:spPr>
          <a:xfrm>
            <a:off x="2071646" y="2223523"/>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a:stCxn id="13" idx="6"/>
          </p:cNvCxnSpPr>
          <p:nvPr/>
        </p:nvCxnSpPr>
        <p:spPr>
          <a:xfrm>
            <a:off x="2534033" y="2631188"/>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915073" y="2194707"/>
            <a:ext cx="4387392" cy="461665"/>
          </a:xfrm>
          <a:prstGeom prst="rect">
            <a:avLst/>
          </a:prstGeom>
          <a:noFill/>
        </p:spPr>
        <p:txBody>
          <a:bodyPr wrap="square" rtlCol="0">
            <a:spAutoFit/>
          </a:bodyPr>
          <a:lstStyle/>
          <a:p>
            <a:r>
              <a:rPr lang="zh-CN" altLang="en-US" sz="2400" dirty="0"/>
              <a:t>多导体传输线频域分析</a:t>
            </a:r>
            <a:endParaRPr lang="zh-CN" altLang="en-US" sz="2400" dirty="0">
              <a:solidFill>
                <a:schemeClr val="tx1">
                  <a:lumMod val="75000"/>
                  <a:lumOff val="25000"/>
                </a:schemeClr>
              </a:solidFill>
            </a:endParaRPr>
          </a:p>
        </p:txBody>
      </p:sp>
      <p:sp>
        <p:nvSpPr>
          <p:cNvPr id="18" name="Freeform 10"/>
          <p:cNvSpPr>
            <a:spLocks/>
          </p:cNvSpPr>
          <p:nvPr userDrawn="1"/>
        </p:nvSpPr>
        <p:spPr bwMode="auto">
          <a:xfrm>
            <a:off x="1841535" y="3207303"/>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9" name="文本框 18"/>
          <p:cNvSpPr txBox="1"/>
          <p:nvPr userDrawn="1"/>
        </p:nvSpPr>
        <p:spPr>
          <a:xfrm>
            <a:off x="2071646" y="3143496"/>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a:stCxn id="18" idx="6"/>
          </p:cNvCxnSpPr>
          <p:nvPr/>
        </p:nvCxnSpPr>
        <p:spPr>
          <a:xfrm>
            <a:off x="2534033" y="3551161"/>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915073" y="3114680"/>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基于 </a:t>
            </a:r>
            <a:r>
              <a:rPr lang="en-US" altLang="zh-CN" sz="2400" i="1" dirty="0">
                <a:solidFill>
                  <a:schemeClr val="tx1">
                    <a:lumMod val="75000"/>
                    <a:lumOff val="25000"/>
                  </a:schemeClr>
                </a:solidFill>
              </a:rPr>
              <a:t>S</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参数的传输线参数提取</a:t>
            </a:r>
          </a:p>
        </p:txBody>
      </p:sp>
      <p:sp>
        <p:nvSpPr>
          <p:cNvPr id="23" name="Freeform 10"/>
          <p:cNvSpPr>
            <a:spLocks/>
          </p:cNvSpPr>
          <p:nvPr userDrawn="1"/>
        </p:nvSpPr>
        <p:spPr bwMode="auto">
          <a:xfrm>
            <a:off x="1841535" y="4127276"/>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24" name="文本框 23"/>
          <p:cNvSpPr txBox="1"/>
          <p:nvPr userDrawn="1"/>
        </p:nvSpPr>
        <p:spPr>
          <a:xfrm>
            <a:off x="2071646" y="4063469"/>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a:stCxn id="23" idx="6"/>
          </p:cNvCxnSpPr>
          <p:nvPr/>
        </p:nvCxnSpPr>
        <p:spPr>
          <a:xfrm>
            <a:off x="2534033" y="4471134"/>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915073" y="4034653"/>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实例分析与讨论</a:t>
            </a:r>
          </a:p>
        </p:txBody>
      </p:sp>
      <p:sp>
        <p:nvSpPr>
          <p:cNvPr id="33" name="Freeform 10"/>
          <p:cNvSpPr>
            <a:spLocks/>
          </p:cNvSpPr>
          <p:nvPr userDrawn="1"/>
        </p:nvSpPr>
        <p:spPr bwMode="auto">
          <a:xfrm>
            <a:off x="1841535" y="5047251"/>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34" name="文本框 33"/>
          <p:cNvSpPr txBox="1"/>
          <p:nvPr userDrawn="1"/>
        </p:nvSpPr>
        <p:spPr>
          <a:xfrm>
            <a:off x="2071646" y="4983444"/>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5</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35" name="直接连接符 34"/>
          <p:cNvCxnSpPr>
            <a:stCxn id="33" idx="6"/>
          </p:cNvCxnSpPr>
          <p:nvPr/>
        </p:nvCxnSpPr>
        <p:spPr>
          <a:xfrm>
            <a:off x="2534033" y="5391109"/>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2915073" y="4954628"/>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总结与展望</a:t>
            </a:r>
          </a:p>
        </p:txBody>
      </p:sp>
      <p:pic>
        <p:nvPicPr>
          <p:cNvPr id="8" name="音频 7">
            <a:hlinkClick r:id="" action="ppaction://media"/>
            <a:extLst>
              <a:ext uri="{FF2B5EF4-FFF2-40B4-BE49-F238E27FC236}">
                <a16:creationId xmlns:a16="http://schemas.microsoft.com/office/drawing/2014/main" id="{D08B529B-3F1E-48EB-A5EE-EEAC63D214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46209069"/>
      </p:ext>
    </p:extLst>
  </p:cSld>
  <p:clrMapOvr>
    <a:masterClrMapping/>
  </p:clrMapOvr>
  <mc:AlternateContent xmlns:mc="http://schemas.openxmlformats.org/markup-compatibility/2006" xmlns:p14="http://schemas.microsoft.com/office/powerpoint/2010/main">
    <mc:Choice Requires="p14">
      <p:transition p14:dur="10" advTm="1221"/>
    </mc:Choice>
    <mc:Fallback xmlns="">
      <p:transition advTm="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64E2F52-1B2A-4899-8BD1-97AA24195B11}"/>
              </a:ext>
            </a:extLst>
          </p:cNvPr>
          <p:cNvSpPr>
            <a:spLocks noGrp="1"/>
          </p:cNvSpPr>
          <p:nvPr>
            <p:ph sz="quarter" idx="10"/>
          </p:nvPr>
        </p:nvSpPr>
        <p:spPr/>
        <p:txBody>
          <a:bodyPr/>
          <a:lstStyle/>
          <a:p>
            <a:r>
              <a:rPr lang="en-US" altLang="zh-CN" dirty="0">
                <a:hlinkClick r:id="rId2">
                  <a:extLst>
                    <a:ext uri="{A12FA001-AC4F-418D-AE19-62706E023703}">
                      <ahyp:hlinkClr xmlns:ahyp="http://schemas.microsoft.com/office/drawing/2018/hyperlinkcolor" val="tx"/>
                    </a:ext>
                  </a:extLst>
                </a:hlinkClick>
              </a:rPr>
              <a:t>https://grwei.github.io/transmission-line-params-extractor/</a:t>
            </a:r>
            <a:endParaRPr lang="zh-CN" altLang="en-US" dirty="0"/>
          </a:p>
        </p:txBody>
      </p:sp>
      <p:sp>
        <p:nvSpPr>
          <p:cNvPr id="3" name="标题 2">
            <a:extLst>
              <a:ext uri="{FF2B5EF4-FFF2-40B4-BE49-F238E27FC236}">
                <a16:creationId xmlns:a16="http://schemas.microsoft.com/office/drawing/2014/main" id="{9D3D5E2C-F857-401A-A861-B23D2DC485FE}"/>
              </a:ext>
            </a:extLst>
          </p:cNvPr>
          <p:cNvSpPr>
            <a:spLocks noGrp="1"/>
          </p:cNvSpPr>
          <p:nvPr>
            <p:ph type="title"/>
          </p:nvPr>
        </p:nvSpPr>
        <p:spPr/>
        <p:txBody>
          <a:bodyPr/>
          <a:lstStyle/>
          <a:p>
            <a:r>
              <a:rPr lang="zh-CN" altLang="en-US" dirty="0"/>
              <a:t>附二：源代码与仿真工程文件</a:t>
            </a:r>
          </a:p>
        </p:txBody>
      </p:sp>
      <p:sp>
        <p:nvSpPr>
          <p:cNvPr id="4" name="灯片编号占位符 3">
            <a:extLst>
              <a:ext uri="{FF2B5EF4-FFF2-40B4-BE49-F238E27FC236}">
                <a16:creationId xmlns:a16="http://schemas.microsoft.com/office/drawing/2014/main" id="{E3E34107-5FE8-4A9C-A827-75C9E99937E0}"/>
              </a:ext>
            </a:extLst>
          </p:cNvPr>
          <p:cNvSpPr>
            <a:spLocks noGrp="1"/>
          </p:cNvSpPr>
          <p:nvPr>
            <p:ph type="sldNum" sz="quarter" idx="12"/>
          </p:nvPr>
        </p:nvSpPr>
        <p:spPr/>
        <p:txBody>
          <a:bodyPr/>
          <a:lstStyle/>
          <a:p>
            <a:fld id="{D4CE0C3C-47D3-4455-AB34-8268314DB49D}" type="slidenum">
              <a:rPr lang="en-US" altLang="zh-CN" smtClean="0"/>
              <a:pPr/>
              <a:t>40</a:t>
            </a:fld>
            <a:endParaRPr lang="en-US" altLang="zh-CN"/>
          </a:p>
        </p:txBody>
      </p:sp>
      <p:pic>
        <p:nvPicPr>
          <p:cNvPr id="6" name="图片 5">
            <a:extLst>
              <a:ext uri="{FF2B5EF4-FFF2-40B4-BE49-F238E27FC236}">
                <a16:creationId xmlns:a16="http://schemas.microsoft.com/office/drawing/2014/main" id="{8D0ACDBC-CC85-4389-B353-267A937CA5CF}"/>
              </a:ext>
            </a:extLst>
          </p:cNvPr>
          <p:cNvPicPr>
            <a:picLocks noChangeAspect="1"/>
          </p:cNvPicPr>
          <p:nvPr/>
        </p:nvPicPr>
        <p:blipFill>
          <a:blip r:embed="rId3"/>
          <a:stretch>
            <a:fillRect/>
          </a:stretch>
        </p:blipFill>
        <p:spPr>
          <a:xfrm>
            <a:off x="1066760" y="2164256"/>
            <a:ext cx="7010480" cy="4381550"/>
          </a:xfrm>
          <a:prstGeom prst="rect">
            <a:avLst/>
          </a:prstGeom>
        </p:spPr>
      </p:pic>
    </p:spTree>
    <p:extLst>
      <p:ext uri="{BB962C8B-B14F-4D97-AF65-F5344CB8AC3E}">
        <p14:creationId xmlns:p14="http://schemas.microsoft.com/office/powerpoint/2010/main" val="2506503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D3D5E2C-F857-401A-A861-B23D2DC485FE}"/>
              </a:ext>
            </a:extLst>
          </p:cNvPr>
          <p:cNvSpPr>
            <a:spLocks noGrp="1"/>
          </p:cNvSpPr>
          <p:nvPr>
            <p:ph type="title"/>
          </p:nvPr>
        </p:nvSpPr>
        <p:spPr/>
        <p:txBody>
          <a:bodyPr/>
          <a:lstStyle/>
          <a:p>
            <a:r>
              <a:rPr lang="zh-CN" altLang="en-US" dirty="0"/>
              <a:t>附三：会议论文摘要</a:t>
            </a:r>
          </a:p>
        </p:txBody>
      </p:sp>
      <p:sp>
        <p:nvSpPr>
          <p:cNvPr id="4" name="灯片编号占位符 3">
            <a:extLst>
              <a:ext uri="{FF2B5EF4-FFF2-40B4-BE49-F238E27FC236}">
                <a16:creationId xmlns:a16="http://schemas.microsoft.com/office/drawing/2014/main" id="{E3E34107-5FE8-4A9C-A827-75C9E99937E0}"/>
              </a:ext>
            </a:extLst>
          </p:cNvPr>
          <p:cNvSpPr>
            <a:spLocks noGrp="1"/>
          </p:cNvSpPr>
          <p:nvPr>
            <p:ph type="sldNum" sz="quarter" idx="12"/>
          </p:nvPr>
        </p:nvSpPr>
        <p:spPr/>
        <p:txBody>
          <a:bodyPr/>
          <a:lstStyle/>
          <a:p>
            <a:fld id="{D4CE0C3C-47D3-4455-AB34-8268314DB49D}" type="slidenum">
              <a:rPr lang="en-US" altLang="zh-CN" smtClean="0"/>
              <a:pPr/>
              <a:t>41</a:t>
            </a:fld>
            <a:endParaRPr lang="en-US" altLang="zh-CN"/>
          </a:p>
        </p:txBody>
      </p:sp>
      <p:pic>
        <p:nvPicPr>
          <p:cNvPr id="5" name="图片 4">
            <a:extLst>
              <a:ext uri="{FF2B5EF4-FFF2-40B4-BE49-F238E27FC236}">
                <a16:creationId xmlns:a16="http://schemas.microsoft.com/office/drawing/2014/main" id="{9ADADC07-E094-4C0E-AEF7-61E829211D48}"/>
              </a:ext>
            </a:extLst>
          </p:cNvPr>
          <p:cNvPicPr>
            <a:picLocks noChangeAspect="1"/>
          </p:cNvPicPr>
          <p:nvPr/>
        </p:nvPicPr>
        <p:blipFill>
          <a:blip r:embed="rId2"/>
          <a:stretch>
            <a:fillRect/>
          </a:stretch>
        </p:blipFill>
        <p:spPr>
          <a:xfrm>
            <a:off x="1448310" y="1685678"/>
            <a:ext cx="6646277" cy="4904739"/>
          </a:xfrm>
          <a:prstGeom prst="rect">
            <a:avLst/>
          </a:prstGeom>
        </p:spPr>
      </p:pic>
    </p:spTree>
    <p:extLst>
      <p:ext uri="{BB962C8B-B14F-4D97-AF65-F5344CB8AC3E}">
        <p14:creationId xmlns:p14="http://schemas.microsoft.com/office/powerpoint/2010/main" val="1774256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0FB0B12-6E14-415A-96E0-69988731DB06}"/>
              </a:ext>
            </a:extLst>
          </p:cNvPr>
          <p:cNvSpPr>
            <a:spLocks noGrp="1"/>
          </p:cNvSpPr>
          <p:nvPr>
            <p:ph sz="quarter" idx="10"/>
          </p:nvPr>
        </p:nvSpPr>
        <p:spPr/>
        <p:txBody>
          <a:bodyPr/>
          <a:lstStyle/>
          <a:p>
            <a:r>
              <a:rPr lang="en-US" altLang="zh-CN" dirty="0"/>
              <a:t>1. MTL </a:t>
            </a:r>
            <a:r>
              <a:rPr lang="zh-CN" altLang="en-US" dirty="0"/>
              <a:t>方程基本假设对算法的影响</a:t>
            </a:r>
            <a:endParaRPr lang="en-US" altLang="zh-CN" dirty="0"/>
          </a:p>
          <a:p>
            <a:r>
              <a:rPr lang="en-US" altLang="zh-CN" dirty="0"/>
              <a:t>2. </a:t>
            </a:r>
            <a:r>
              <a:rPr lang="zh-CN" altLang="zh-CN" dirty="0"/>
              <a:t>直流</a:t>
            </a:r>
            <a:r>
              <a:rPr lang="en-US" altLang="zh-CN" dirty="0"/>
              <a:t> </a:t>
            </a:r>
            <a:r>
              <a:rPr lang="en-US" altLang="zh-CN" i="1" dirty="0"/>
              <a:t>RLGC</a:t>
            </a:r>
            <a:r>
              <a:rPr lang="en-US" altLang="zh-CN" dirty="0"/>
              <a:t> </a:t>
            </a:r>
            <a:r>
              <a:rPr lang="zh-CN" altLang="zh-CN" dirty="0"/>
              <a:t>参数和无限远频率处</a:t>
            </a:r>
            <a:r>
              <a:rPr lang="en-US" altLang="zh-CN" dirty="0"/>
              <a:t> </a:t>
            </a:r>
            <a:r>
              <a:rPr lang="en-US" altLang="zh-CN" i="1" dirty="0"/>
              <a:t>LC</a:t>
            </a:r>
            <a:r>
              <a:rPr lang="en-US" altLang="zh-CN" dirty="0"/>
              <a:t> </a:t>
            </a:r>
            <a:r>
              <a:rPr lang="zh-CN" altLang="zh-CN" dirty="0"/>
              <a:t>参数的提取算法</a:t>
            </a:r>
            <a:endParaRPr lang="en-US" altLang="zh-CN" dirty="0"/>
          </a:p>
          <a:p>
            <a:r>
              <a:rPr lang="en-US" altLang="zh-CN" dirty="0"/>
              <a:t>3. </a:t>
            </a:r>
            <a:r>
              <a:rPr lang="zh-CN" altLang="zh-CN" dirty="0"/>
              <a:t>模型的稳定性</a:t>
            </a:r>
            <a:r>
              <a:rPr lang="en-US" altLang="zh-CN" dirty="0"/>
              <a:t> ( stability )</a:t>
            </a:r>
            <a:r>
              <a:rPr lang="zh-CN" altLang="zh-CN" dirty="0"/>
              <a:t>、因果性</a:t>
            </a:r>
            <a:r>
              <a:rPr lang="en-US" altLang="zh-CN" dirty="0"/>
              <a:t> ( causality ) </a:t>
            </a:r>
            <a:r>
              <a:rPr lang="zh-CN" altLang="zh-CN" dirty="0"/>
              <a:t>和无源性</a:t>
            </a:r>
            <a:r>
              <a:rPr lang="en-US" altLang="zh-CN" dirty="0"/>
              <a:t> ( passivity )</a:t>
            </a:r>
          </a:p>
          <a:p>
            <a:r>
              <a:rPr lang="en-US" altLang="zh-CN" dirty="0"/>
              <a:t>4. </a:t>
            </a:r>
            <a:r>
              <a:rPr lang="zh-CN" altLang="zh-CN" dirty="0"/>
              <a:t>参数提取的误差来源和传递</a:t>
            </a:r>
            <a:endParaRPr lang="en-US" altLang="zh-CN" dirty="0"/>
          </a:p>
          <a:p>
            <a:r>
              <a:rPr lang="en-US" altLang="zh-CN" dirty="0"/>
              <a:t>5. </a:t>
            </a:r>
            <a:r>
              <a:rPr lang="zh-CN" altLang="zh-CN" dirty="0"/>
              <a:t>传输线模型建模性能的时域</a:t>
            </a:r>
            <a:r>
              <a:rPr lang="en-US" altLang="zh-CN" dirty="0"/>
              <a:t>-</a:t>
            </a:r>
            <a:r>
              <a:rPr lang="zh-CN" altLang="zh-CN" dirty="0"/>
              <a:t>频域定量评价指标</a:t>
            </a:r>
            <a:endParaRPr lang="zh-CN" altLang="en-US" dirty="0"/>
          </a:p>
        </p:txBody>
      </p:sp>
      <p:sp>
        <p:nvSpPr>
          <p:cNvPr id="3" name="标题 2">
            <a:extLst>
              <a:ext uri="{FF2B5EF4-FFF2-40B4-BE49-F238E27FC236}">
                <a16:creationId xmlns:a16="http://schemas.microsoft.com/office/drawing/2014/main" id="{A26D3EAB-4A3C-486E-BC70-07CF09F421CB}"/>
              </a:ext>
            </a:extLst>
          </p:cNvPr>
          <p:cNvSpPr>
            <a:spLocks noGrp="1"/>
          </p:cNvSpPr>
          <p:nvPr>
            <p:ph type="title"/>
          </p:nvPr>
        </p:nvSpPr>
        <p:spPr/>
        <p:txBody>
          <a:bodyPr/>
          <a:lstStyle/>
          <a:p>
            <a:r>
              <a:rPr lang="zh-CN" altLang="en-US" dirty="0"/>
              <a:t>附四：未来研究展望</a:t>
            </a:r>
          </a:p>
        </p:txBody>
      </p:sp>
      <p:sp>
        <p:nvSpPr>
          <p:cNvPr id="4" name="灯片编号占位符 3">
            <a:extLst>
              <a:ext uri="{FF2B5EF4-FFF2-40B4-BE49-F238E27FC236}">
                <a16:creationId xmlns:a16="http://schemas.microsoft.com/office/drawing/2014/main" id="{6CCFAAA1-AA2F-4934-9E2C-24F09287ACD7}"/>
              </a:ext>
            </a:extLst>
          </p:cNvPr>
          <p:cNvSpPr>
            <a:spLocks noGrp="1"/>
          </p:cNvSpPr>
          <p:nvPr>
            <p:ph type="sldNum" sz="quarter" idx="12"/>
          </p:nvPr>
        </p:nvSpPr>
        <p:spPr/>
        <p:txBody>
          <a:bodyPr/>
          <a:lstStyle/>
          <a:p>
            <a:fld id="{D4CE0C3C-47D3-4455-AB34-8268314DB49D}" type="slidenum">
              <a:rPr lang="en-US" altLang="zh-CN" smtClean="0"/>
              <a:pPr/>
              <a:t>42</a:t>
            </a:fld>
            <a:endParaRPr lang="en-US" altLang="zh-CN"/>
          </a:p>
        </p:txBody>
      </p:sp>
    </p:spTree>
    <p:extLst>
      <p:ext uri="{BB962C8B-B14F-4D97-AF65-F5344CB8AC3E}">
        <p14:creationId xmlns:p14="http://schemas.microsoft.com/office/powerpoint/2010/main" val="1728317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5FBED5E-A141-47BB-BF28-BB669005B220}"/>
              </a:ext>
            </a:extLst>
          </p:cNvPr>
          <p:cNvSpPr>
            <a:spLocks noGrp="1"/>
          </p:cNvSpPr>
          <p:nvPr>
            <p:ph sz="quarter" idx="10"/>
          </p:nvPr>
        </p:nvSpPr>
        <p:spPr/>
        <p:txBody>
          <a:bodyPr numCol="2">
            <a:normAutofit fontScale="92500" lnSpcReduction="10000"/>
          </a:bodyPr>
          <a:lstStyle/>
          <a:p>
            <a:r>
              <a:rPr lang="en-US" altLang="zh-CN" b="1" dirty="0"/>
              <a:t>Q1</a:t>
            </a:r>
            <a:r>
              <a:rPr lang="zh-CN" altLang="en-US" b="1" dirty="0"/>
              <a:t>：你的工作量？</a:t>
            </a:r>
            <a:endParaRPr lang="en-US" altLang="zh-CN" b="1" dirty="0"/>
          </a:p>
          <a:p>
            <a:r>
              <a:rPr lang="en-US" altLang="zh-CN" dirty="0"/>
              <a:t>A1</a:t>
            </a:r>
            <a:r>
              <a:rPr lang="zh-CN" altLang="en-US" dirty="0"/>
              <a:t>：梳理传输线理论，完善参数提取算法的推导，编制程序，仿真。</a:t>
            </a:r>
            <a:endParaRPr lang="en-US" altLang="zh-CN" dirty="0"/>
          </a:p>
          <a:p>
            <a:r>
              <a:rPr lang="en-US" altLang="zh-CN" b="1" dirty="0"/>
              <a:t>Q2</a:t>
            </a:r>
            <a:r>
              <a:rPr lang="zh-CN" altLang="en-US" b="1" dirty="0"/>
              <a:t>：你的创新点？</a:t>
            </a:r>
            <a:endParaRPr lang="en-US" altLang="zh-CN" b="1" dirty="0"/>
          </a:p>
          <a:p>
            <a:r>
              <a:rPr lang="en-US" altLang="zh-CN" dirty="0"/>
              <a:t>A2</a:t>
            </a:r>
            <a:r>
              <a:rPr lang="zh-CN" altLang="en-US" dirty="0"/>
              <a:t>：主要是模式追踪算法的改进：只需做一次内积即可确定正确顺序。另外完善了参数提取算法的理论阐述。</a:t>
            </a:r>
            <a:endParaRPr lang="en-US" altLang="zh-CN" dirty="0"/>
          </a:p>
          <a:p>
            <a:r>
              <a:rPr lang="en-US" altLang="zh-CN" b="1" dirty="0"/>
              <a:t>Q3</a:t>
            </a:r>
            <a:r>
              <a:rPr lang="zh-CN" altLang="en-US" b="1" dirty="0"/>
              <a:t>：如何处理实测 </a:t>
            </a:r>
            <a:r>
              <a:rPr lang="en-US" altLang="zh-CN" b="1" i="1" dirty="0"/>
              <a:t>S</a:t>
            </a:r>
            <a:r>
              <a:rPr lang="en-US" altLang="zh-CN" b="1" dirty="0"/>
              <a:t> </a:t>
            </a:r>
            <a:r>
              <a:rPr lang="zh-CN" altLang="en-US" b="1" dirty="0"/>
              <a:t>参数中的噪声？</a:t>
            </a:r>
            <a:endParaRPr lang="en-US" altLang="zh-CN" b="1" dirty="0"/>
          </a:p>
          <a:p>
            <a:r>
              <a:rPr lang="en-US" altLang="zh-CN" dirty="0"/>
              <a:t>A3</a:t>
            </a:r>
            <a:r>
              <a:rPr lang="zh-CN" altLang="en-US" dirty="0"/>
              <a:t>：论文里提及，要求在参数提取前对 </a:t>
            </a:r>
            <a:r>
              <a:rPr lang="en-US" altLang="zh-CN" i="1" dirty="0"/>
              <a:t>S</a:t>
            </a:r>
            <a:r>
              <a:rPr lang="en-US" altLang="zh-CN" dirty="0"/>
              <a:t> </a:t>
            </a:r>
            <a:r>
              <a:rPr lang="zh-CN" altLang="en-US" dirty="0"/>
              <a:t>参数作前处理，至少保证无源、因果、稳定和互易性。更详细的处理方法需进一步研究。</a:t>
            </a:r>
            <a:endParaRPr lang="en-US" altLang="zh-CN" dirty="0"/>
          </a:p>
          <a:p>
            <a:r>
              <a:rPr lang="en-US" altLang="zh-CN" b="1" dirty="0"/>
              <a:t>Q4</a:t>
            </a:r>
            <a:r>
              <a:rPr lang="zh-CN" altLang="en-US" b="1" dirty="0"/>
              <a:t>：参数提取工作的意义？</a:t>
            </a:r>
            <a:endParaRPr lang="en-US" altLang="zh-CN" b="1" dirty="0"/>
          </a:p>
          <a:p>
            <a:r>
              <a:rPr lang="en-US" altLang="zh-CN" dirty="0"/>
              <a:t>A4</a:t>
            </a:r>
            <a:r>
              <a:rPr lang="zh-CN" altLang="en-US" dirty="0"/>
              <a:t>：实现基于测试的建模，可以避免仿真结构同成品结构间的差异，以及场求解器自身的精度限制。获得的模型可用于信号完整性仿真，提供更真实的建模。</a:t>
            </a:r>
            <a:endParaRPr lang="en-US" altLang="zh-CN" dirty="0"/>
          </a:p>
          <a:p>
            <a:r>
              <a:rPr lang="en-US" altLang="zh-CN" b="1" dirty="0"/>
              <a:t>Q5</a:t>
            </a:r>
            <a:r>
              <a:rPr lang="zh-CN" altLang="en-US" b="1" dirty="0"/>
              <a:t>：同商用软件性能对比？</a:t>
            </a:r>
            <a:endParaRPr lang="en-US" altLang="zh-CN" b="1" dirty="0"/>
          </a:p>
          <a:p>
            <a:r>
              <a:rPr lang="en-US" altLang="zh-CN" dirty="0"/>
              <a:t>A5</a:t>
            </a:r>
            <a:r>
              <a:rPr lang="zh-CN" altLang="en-US" dirty="0"/>
              <a:t>：以仿真 </a:t>
            </a:r>
            <a:r>
              <a:rPr lang="en-US" altLang="zh-CN" i="1" dirty="0"/>
              <a:t>S </a:t>
            </a:r>
            <a:r>
              <a:rPr lang="zh-CN" altLang="en-US" dirty="0"/>
              <a:t>参数为输入，大体与</a:t>
            </a:r>
            <a:r>
              <a:rPr lang="en-US" altLang="zh-CN" dirty="0" err="1"/>
              <a:t>PowerSI</a:t>
            </a:r>
            <a:r>
              <a:rPr lang="en-US" altLang="zh-CN" dirty="0"/>
              <a:t> </a:t>
            </a:r>
            <a:r>
              <a:rPr lang="zh-CN" altLang="en-US" dirty="0"/>
              <a:t>相当，某些情况（如：实例二）更优。</a:t>
            </a:r>
            <a:endParaRPr lang="en-US" altLang="zh-CN" dirty="0"/>
          </a:p>
          <a:p>
            <a:r>
              <a:rPr lang="en-US" altLang="zh-CN" b="1" dirty="0"/>
              <a:t>Q6</a:t>
            </a:r>
            <a:r>
              <a:rPr lang="zh-CN" altLang="en-US" b="1" dirty="0"/>
              <a:t>：算法的时间复杂度？</a:t>
            </a:r>
            <a:endParaRPr lang="en-US" altLang="zh-CN" b="1" dirty="0"/>
          </a:p>
          <a:p>
            <a:r>
              <a:rPr lang="en-US" altLang="zh-CN" dirty="0"/>
              <a:t>A6</a:t>
            </a:r>
            <a:r>
              <a:rPr lang="zh-CN" altLang="en-US" dirty="0"/>
              <a:t>：</a:t>
            </a:r>
            <a:r>
              <a:rPr lang="en-US" altLang="zh-CN" dirty="0"/>
              <a:t>32</a:t>
            </a:r>
            <a:r>
              <a:rPr lang="zh-CN" altLang="en-US" dirty="0"/>
              <a:t>端口，频率点数</a:t>
            </a:r>
            <a:r>
              <a:rPr lang="en-US" altLang="zh-CN" dirty="0"/>
              <a:t>700</a:t>
            </a:r>
            <a:r>
              <a:rPr lang="zh-CN" altLang="en-US" dirty="0"/>
              <a:t>，可在数秒内完成提取。</a:t>
            </a:r>
          </a:p>
        </p:txBody>
      </p:sp>
      <p:sp>
        <p:nvSpPr>
          <p:cNvPr id="3" name="标题 2">
            <a:extLst>
              <a:ext uri="{FF2B5EF4-FFF2-40B4-BE49-F238E27FC236}">
                <a16:creationId xmlns:a16="http://schemas.microsoft.com/office/drawing/2014/main" id="{825CECF3-1309-44B8-ADD7-04B9079B9E32}"/>
              </a:ext>
            </a:extLst>
          </p:cNvPr>
          <p:cNvSpPr>
            <a:spLocks noGrp="1"/>
          </p:cNvSpPr>
          <p:nvPr>
            <p:ph type="title"/>
          </p:nvPr>
        </p:nvSpPr>
        <p:spPr/>
        <p:txBody>
          <a:bodyPr/>
          <a:lstStyle/>
          <a:p>
            <a:r>
              <a:rPr lang="en-US" altLang="zh-CN" dirty="0"/>
              <a:t>Q &amp; A</a:t>
            </a:r>
            <a:endParaRPr lang="zh-CN" altLang="en-US" dirty="0"/>
          </a:p>
        </p:txBody>
      </p:sp>
      <p:sp>
        <p:nvSpPr>
          <p:cNvPr id="4" name="灯片编号占位符 3">
            <a:extLst>
              <a:ext uri="{FF2B5EF4-FFF2-40B4-BE49-F238E27FC236}">
                <a16:creationId xmlns:a16="http://schemas.microsoft.com/office/drawing/2014/main" id="{42E8C1F7-AA2D-4F88-8AE4-DC741C294417}"/>
              </a:ext>
            </a:extLst>
          </p:cNvPr>
          <p:cNvSpPr>
            <a:spLocks noGrp="1"/>
          </p:cNvSpPr>
          <p:nvPr>
            <p:ph type="sldNum" sz="quarter" idx="12"/>
          </p:nvPr>
        </p:nvSpPr>
        <p:spPr/>
        <p:txBody>
          <a:bodyPr/>
          <a:lstStyle/>
          <a:p>
            <a:fld id="{D4CE0C3C-47D3-4455-AB34-8268314DB49D}" type="slidenum">
              <a:rPr lang="en-US" altLang="zh-CN" smtClean="0"/>
              <a:pPr/>
              <a:t>43</a:t>
            </a:fld>
            <a:endParaRPr lang="en-US" altLang="zh-CN"/>
          </a:p>
        </p:txBody>
      </p:sp>
    </p:spTree>
    <p:extLst>
      <p:ext uri="{BB962C8B-B14F-4D97-AF65-F5344CB8AC3E}">
        <p14:creationId xmlns:p14="http://schemas.microsoft.com/office/powerpoint/2010/main" val="1680580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latin typeface="+mn-ea"/>
                <a:ea typeface="+mn-ea"/>
              </a:rPr>
              <a:t>谢谢！</a:t>
            </a:r>
          </a:p>
        </p:txBody>
      </p:sp>
    </p:spTree>
    <p:extLst>
      <p:ext uri="{BB962C8B-B14F-4D97-AF65-F5344CB8AC3E}">
        <p14:creationId xmlns:p14="http://schemas.microsoft.com/office/powerpoint/2010/main" val="1362973645"/>
      </p:ext>
    </p:extLst>
  </p:cSld>
  <p:clrMapOvr>
    <a:masterClrMapping/>
  </p:clrMapOvr>
  <p:transition spd="med">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F63AD00-5CF2-4504-BB01-14DF5B40813E}"/>
              </a:ext>
            </a:extLst>
          </p:cNvPr>
          <p:cNvSpPr>
            <a:spLocks noGrp="1"/>
          </p:cNvSpPr>
          <p:nvPr>
            <p:ph sz="quarter" idx="10"/>
          </p:nvPr>
        </p:nvSpPr>
        <p:spPr/>
        <p:txBody>
          <a:bodyPr>
            <a:normAutofit/>
          </a:bodyPr>
          <a:lstStyle/>
          <a:p>
            <a:r>
              <a:rPr lang="zh-CN" altLang="en-US" sz="2400" b="1" dirty="0"/>
              <a:t>传输线 </a:t>
            </a:r>
            <a:r>
              <a:rPr lang="en-US" altLang="zh-CN" sz="2400" b="1" i="1" dirty="0"/>
              <a:t>RLGC</a:t>
            </a:r>
            <a:r>
              <a:rPr lang="en-US" altLang="zh-CN" sz="2400" b="1" dirty="0"/>
              <a:t> </a:t>
            </a:r>
            <a:r>
              <a:rPr lang="zh-CN" altLang="en-US" sz="2400" b="1" dirty="0"/>
              <a:t>模型 </a:t>
            </a:r>
            <a:r>
              <a:rPr lang="en-US" altLang="zh-CN" sz="2400" b="1" dirty="0"/>
              <a:t>(W-element) </a:t>
            </a:r>
            <a:r>
              <a:rPr lang="zh-CN" altLang="en-US" sz="2400" b="1" dirty="0"/>
              <a:t>的优势 </a:t>
            </a:r>
            <a:r>
              <a:rPr lang="en-US" altLang="zh-CN" sz="2400" b="1" dirty="0"/>
              <a:t>[1]</a:t>
            </a:r>
          </a:p>
          <a:p>
            <a:pPr lvl="1"/>
            <a:r>
              <a:rPr lang="zh-CN" altLang="en-US" sz="2000" dirty="0"/>
              <a:t>线长可变：因为 </a:t>
            </a:r>
            <a:r>
              <a:rPr lang="en-US" altLang="zh-CN" sz="2000" i="1" dirty="0"/>
              <a:t>RLGC</a:t>
            </a:r>
            <a:r>
              <a:rPr lang="en-US" altLang="zh-CN" sz="2000" dirty="0"/>
              <a:t> </a:t>
            </a:r>
            <a:r>
              <a:rPr lang="zh-CN" altLang="en-US" sz="2000" dirty="0"/>
              <a:t>是对准 </a:t>
            </a:r>
            <a:r>
              <a:rPr lang="en-US" altLang="zh-CN" sz="2000" dirty="0"/>
              <a:t>TEM </a:t>
            </a:r>
            <a:r>
              <a:rPr lang="zh-CN" altLang="en-US" sz="2000" dirty="0"/>
              <a:t>传输线横截面结构的建模</a:t>
            </a:r>
            <a:endParaRPr lang="en-US" altLang="zh-CN" sz="2000" dirty="0"/>
          </a:p>
          <a:p>
            <a:pPr lvl="1"/>
            <a:r>
              <a:rPr lang="zh-CN" altLang="en-US" sz="2000" dirty="0"/>
              <a:t>时域仿真效率较高</a:t>
            </a:r>
            <a:endParaRPr lang="en-US" altLang="zh-CN" sz="2000" dirty="0"/>
          </a:p>
          <a:p>
            <a:pPr lvl="1"/>
            <a:r>
              <a:rPr lang="zh-CN" altLang="en-US" sz="2000" dirty="0"/>
              <a:t>便于做阻抗，损耗，串扰等信号完整性分析</a:t>
            </a:r>
            <a:endParaRPr lang="en-US" altLang="zh-CN" sz="2000" dirty="0"/>
          </a:p>
          <a:p>
            <a:r>
              <a:rPr lang="zh-CN" altLang="en-US" sz="2400" b="1" dirty="0"/>
              <a:t>传输线 </a:t>
            </a:r>
            <a:r>
              <a:rPr lang="en-US" altLang="zh-CN" sz="2400" b="1" i="1" dirty="0"/>
              <a:t>RLGC</a:t>
            </a:r>
            <a:r>
              <a:rPr lang="en-US" altLang="zh-CN" sz="2400" b="1" dirty="0"/>
              <a:t> </a:t>
            </a:r>
            <a:r>
              <a:rPr lang="zh-CN" altLang="en-US" sz="2400" b="1" dirty="0"/>
              <a:t>模型的提取方法</a:t>
            </a:r>
            <a:endParaRPr lang="en-US" altLang="zh-CN" sz="2400" b="1" dirty="0"/>
          </a:p>
          <a:p>
            <a:pPr lvl="1"/>
            <a:r>
              <a:rPr lang="zh-CN" altLang="en-US" sz="2000" dirty="0"/>
              <a:t>电磁场数值求解器，如 </a:t>
            </a:r>
            <a:r>
              <a:rPr lang="en-US" altLang="zh-CN" sz="2000" dirty="0"/>
              <a:t>HFSS</a:t>
            </a:r>
          </a:p>
          <a:p>
            <a:pPr lvl="1"/>
            <a:r>
              <a:rPr lang="zh-CN" altLang="en-US" sz="2000" dirty="0"/>
              <a:t>基于测试，如从 </a:t>
            </a:r>
            <a:r>
              <a:rPr lang="en-US" altLang="zh-CN" sz="2000" dirty="0"/>
              <a:t>VNA </a:t>
            </a:r>
            <a:r>
              <a:rPr lang="zh-CN" altLang="en-US" sz="2000" dirty="0"/>
              <a:t>测量得到的 </a:t>
            </a:r>
            <a:r>
              <a:rPr lang="en-US" altLang="zh-CN" sz="2000" i="1" dirty="0"/>
              <a:t>S</a:t>
            </a:r>
            <a:r>
              <a:rPr lang="en-US" altLang="zh-CN" sz="2000" dirty="0"/>
              <a:t> </a:t>
            </a:r>
            <a:r>
              <a:rPr lang="zh-CN" altLang="en-US" sz="2000" dirty="0"/>
              <a:t>参数中提取</a:t>
            </a:r>
            <a:endParaRPr lang="en-US" altLang="zh-CN" sz="2000" dirty="0"/>
          </a:p>
          <a:p>
            <a:r>
              <a:rPr lang="zh-CN" altLang="en-US" sz="2400" b="1" dirty="0"/>
              <a:t>基于测试的建模方法的优势 </a:t>
            </a:r>
            <a:r>
              <a:rPr lang="en-US" altLang="zh-CN" sz="2400" b="1" dirty="0"/>
              <a:t>[2]</a:t>
            </a:r>
          </a:p>
          <a:p>
            <a:pPr lvl="1"/>
            <a:r>
              <a:rPr lang="zh-CN" altLang="en-US" sz="2000" dirty="0"/>
              <a:t>仿真结构同成品结构间的差异</a:t>
            </a:r>
            <a:endParaRPr lang="en-US" altLang="zh-CN" sz="2000" dirty="0"/>
          </a:p>
          <a:p>
            <a:pPr lvl="1"/>
            <a:r>
              <a:rPr lang="zh-CN" altLang="en-US" sz="2000" dirty="0"/>
              <a:t>场求解器精度限制</a:t>
            </a:r>
          </a:p>
        </p:txBody>
      </p:sp>
      <p:sp>
        <p:nvSpPr>
          <p:cNvPr id="3" name="标题 2">
            <a:extLst>
              <a:ext uri="{FF2B5EF4-FFF2-40B4-BE49-F238E27FC236}">
                <a16:creationId xmlns:a16="http://schemas.microsoft.com/office/drawing/2014/main" id="{F044535D-6E21-4F4B-B46A-1F7F68DB3770}"/>
              </a:ext>
            </a:extLst>
          </p:cNvPr>
          <p:cNvSpPr>
            <a:spLocks noGrp="1"/>
          </p:cNvSpPr>
          <p:nvPr>
            <p:ph type="title"/>
          </p:nvPr>
        </p:nvSpPr>
        <p:spPr/>
        <p:txBody>
          <a:bodyPr/>
          <a:lstStyle/>
          <a:p>
            <a:r>
              <a:rPr lang="zh-CN" altLang="en-US" dirty="0"/>
              <a:t>研究背景</a:t>
            </a:r>
          </a:p>
        </p:txBody>
      </p:sp>
      <p:sp>
        <p:nvSpPr>
          <p:cNvPr id="4" name="灯片编号占位符 3">
            <a:extLst>
              <a:ext uri="{FF2B5EF4-FFF2-40B4-BE49-F238E27FC236}">
                <a16:creationId xmlns:a16="http://schemas.microsoft.com/office/drawing/2014/main" id="{48B5FDBB-EFB5-4163-B6A7-0652B4152388}"/>
              </a:ext>
            </a:extLst>
          </p:cNvPr>
          <p:cNvSpPr>
            <a:spLocks noGrp="1"/>
          </p:cNvSpPr>
          <p:nvPr>
            <p:ph type="sldNum" sz="quarter" idx="12"/>
          </p:nvPr>
        </p:nvSpPr>
        <p:spPr/>
        <p:txBody>
          <a:bodyPr/>
          <a:lstStyle/>
          <a:p>
            <a:fld id="{D4CE0C3C-47D3-4455-AB34-8268314DB49D}" type="slidenum">
              <a:rPr lang="en-US" altLang="zh-CN" smtClean="0"/>
              <a:pPr/>
              <a:t>5</a:t>
            </a:fld>
            <a:endParaRPr lang="en-US" altLang="zh-CN"/>
          </a:p>
        </p:txBody>
      </p:sp>
      <p:pic>
        <p:nvPicPr>
          <p:cNvPr id="7" name="音频 6">
            <a:hlinkClick r:id="" action="ppaction://media"/>
            <a:extLst>
              <a:ext uri="{FF2B5EF4-FFF2-40B4-BE49-F238E27FC236}">
                <a16:creationId xmlns:a16="http://schemas.microsoft.com/office/drawing/2014/main" id="{6277CDD0-4E10-414C-8D39-D66538460E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738301986"/>
      </p:ext>
    </p:extLst>
  </p:cSld>
  <p:clrMapOvr>
    <a:masterClrMapping/>
  </p:clrMapOvr>
  <p:transition spd="med" advTm="2938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5E24120-E2D6-4CDF-A4D7-B2A7F8BF3CF5}"/>
              </a:ext>
            </a:extLst>
          </p:cNvPr>
          <p:cNvSpPr>
            <a:spLocks noGrp="1"/>
          </p:cNvSpPr>
          <p:nvPr>
            <p:ph sz="quarter" idx="10"/>
          </p:nvPr>
        </p:nvSpPr>
        <p:spPr/>
        <p:txBody>
          <a:bodyPr>
            <a:normAutofit fontScale="92500" lnSpcReduction="10000"/>
          </a:bodyPr>
          <a:lstStyle/>
          <a:p>
            <a:r>
              <a:rPr lang="zh-CN" altLang="en-US" sz="2400" b="1" dirty="0"/>
              <a:t>研究目标</a:t>
            </a:r>
            <a:endParaRPr lang="en-US" altLang="zh-CN" sz="2400" b="1" dirty="0"/>
          </a:p>
          <a:p>
            <a:pPr lvl="1"/>
            <a:r>
              <a:rPr lang="zh-CN" altLang="en-US" sz="2200" dirty="0"/>
              <a:t>建立由 </a:t>
            </a:r>
            <a:r>
              <a:rPr lang="en-US" altLang="zh-CN" sz="2200" i="1" dirty="0"/>
              <a:t>S</a:t>
            </a:r>
            <a:r>
              <a:rPr lang="en-US" altLang="zh-CN" sz="2200" dirty="0"/>
              <a:t> </a:t>
            </a:r>
            <a:r>
              <a:rPr lang="zh-CN" altLang="en-US" sz="2200" dirty="0"/>
              <a:t>参数提取传输线 </a:t>
            </a:r>
            <a:r>
              <a:rPr lang="en-US" altLang="zh-CN" sz="2200" i="1" dirty="0"/>
              <a:t>RLGC</a:t>
            </a:r>
            <a:r>
              <a:rPr lang="en-US" altLang="zh-CN" sz="2200" dirty="0"/>
              <a:t> </a:t>
            </a:r>
            <a:r>
              <a:rPr lang="zh-CN" altLang="en-US" sz="2200" dirty="0"/>
              <a:t>参数的方法</a:t>
            </a:r>
            <a:endParaRPr lang="en-US" altLang="zh-CN" sz="2400" dirty="0"/>
          </a:p>
          <a:p>
            <a:r>
              <a:rPr lang="en-US" altLang="zh-CN" sz="2400" b="1" dirty="0"/>
              <a:t>1. </a:t>
            </a:r>
            <a:r>
              <a:rPr lang="zh-CN" altLang="en-US" sz="2400" b="1" dirty="0"/>
              <a:t>理论准备</a:t>
            </a:r>
            <a:endParaRPr lang="en-US" altLang="zh-CN" sz="2400" b="1" dirty="0"/>
          </a:p>
          <a:p>
            <a:pPr lvl="1"/>
            <a:r>
              <a:rPr lang="zh-CN" altLang="en-US" sz="2000" dirty="0"/>
              <a:t>理解基本概念：多导体传输线 </a:t>
            </a:r>
            <a:r>
              <a:rPr lang="en-US" altLang="zh-CN" sz="2000" dirty="0"/>
              <a:t>(MTL) </a:t>
            </a:r>
            <a:r>
              <a:rPr lang="zh-CN" altLang="en-US" sz="2000" dirty="0"/>
              <a:t>方程，传输线参数，微波网络分析</a:t>
            </a:r>
            <a:endParaRPr lang="en-US" altLang="zh-CN" sz="2000" dirty="0"/>
          </a:p>
          <a:p>
            <a:pPr lvl="1"/>
            <a:r>
              <a:rPr lang="zh-CN" altLang="en-US" sz="2000" dirty="0"/>
              <a:t>梳理正向过程：由传输线参数 </a:t>
            </a:r>
            <a:r>
              <a:rPr lang="en-US" altLang="zh-CN" sz="2000" i="1" dirty="0"/>
              <a:t>RLGC</a:t>
            </a:r>
            <a:r>
              <a:rPr lang="en-US" altLang="zh-CN" sz="2000" dirty="0"/>
              <a:t> </a:t>
            </a:r>
            <a:r>
              <a:rPr lang="zh-CN" altLang="en-US" sz="2000" dirty="0"/>
              <a:t>求解 </a:t>
            </a:r>
            <a:r>
              <a:rPr lang="en-US" altLang="zh-CN" sz="2000" i="1" dirty="0"/>
              <a:t>S</a:t>
            </a:r>
            <a:r>
              <a:rPr lang="en-US" altLang="zh-CN" sz="2000" dirty="0"/>
              <a:t> </a:t>
            </a:r>
            <a:r>
              <a:rPr lang="zh-CN" altLang="en-US" sz="2000" dirty="0"/>
              <a:t>参数的所有细节</a:t>
            </a:r>
            <a:endParaRPr lang="en-US" altLang="zh-CN" sz="2000" dirty="0"/>
          </a:p>
          <a:p>
            <a:r>
              <a:rPr lang="en-US" altLang="zh-CN" sz="2400" b="1" dirty="0"/>
              <a:t>2. </a:t>
            </a:r>
            <a:r>
              <a:rPr lang="zh-CN" altLang="en-US" sz="2400" b="1" dirty="0"/>
              <a:t>公式推导</a:t>
            </a:r>
            <a:endParaRPr lang="en-US" altLang="zh-CN" sz="2400" b="1" dirty="0"/>
          </a:p>
          <a:p>
            <a:pPr lvl="1"/>
            <a:r>
              <a:rPr lang="zh-CN" altLang="en-US" sz="2000" dirty="0"/>
              <a:t>建立逆向过程 </a:t>
            </a:r>
            <a:r>
              <a:rPr lang="en-US" altLang="zh-CN" sz="2000" dirty="0"/>
              <a:t>( </a:t>
            </a:r>
            <a:r>
              <a:rPr lang="zh-CN" altLang="en-US" sz="2000" dirty="0"/>
              <a:t>由 </a:t>
            </a:r>
            <a:r>
              <a:rPr lang="en-US" altLang="zh-CN" sz="2000" i="1" dirty="0"/>
              <a:t>S</a:t>
            </a:r>
            <a:r>
              <a:rPr lang="en-US" altLang="zh-CN" sz="2000" dirty="0"/>
              <a:t> </a:t>
            </a:r>
            <a:r>
              <a:rPr lang="zh-CN" altLang="en-US" sz="2000" dirty="0"/>
              <a:t>提取 </a:t>
            </a:r>
            <a:r>
              <a:rPr lang="en-US" altLang="zh-CN" sz="2000" i="1" dirty="0"/>
              <a:t>RLGC</a:t>
            </a:r>
            <a:r>
              <a:rPr lang="en-US" altLang="zh-CN" sz="2000" dirty="0"/>
              <a:t> ) </a:t>
            </a:r>
            <a:r>
              <a:rPr lang="zh-CN" altLang="en-US" sz="2000" dirty="0"/>
              <a:t>的算式和细节</a:t>
            </a:r>
            <a:endParaRPr lang="en-US" altLang="zh-CN" sz="2000" dirty="0"/>
          </a:p>
          <a:p>
            <a:r>
              <a:rPr lang="en-US" altLang="zh-CN" sz="2400" b="1" dirty="0"/>
              <a:t>3.</a:t>
            </a:r>
            <a:r>
              <a:rPr lang="zh-CN" altLang="en-US" sz="2400" b="1" dirty="0"/>
              <a:t> 仿真验证</a:t>
            </a:r>
            <a:endParaRPr lang="en-US" altLang="zh-CN" sz="2400" b="1" dirty="0"/>
          </a:p>
          <a:p>
            <a:pPr lvl="1"/>
            <a:r>
              <a:rPr lang="zh-CN" altLang="en-US" sz="2000" dirty="0"/>
              <a:t>数据来源：</a:t>
            </a:r>
            <a:r>
              <a:rPr lang="en-US" altLang="zh-CN" sz="2000" dirty="0"/>
              <a:t>HFSS</a:t>
            </a:r>
            <a:r>
              <a:rPr lang="zh-CN" altLang="en-US" sz="2000" dirty="0"/>
              <a:t>，</a:t>
            </a:r>
            <a:r>
              <a:rPr lang="en-US" altLang="zh-CN" sz="2000" dirty="0"/>
              <a:t>ADS</a:t>
            </a:r>
            <a:r>
              <a:rPr lang="zh-CN" altLang="en-US" sz="2000" dirty="0"/>
              <a:t>，</a:t>
            </a:r>
            <a:r>
              <a:rPr lang="en-US" altLang="zh-CN" sz="2000" dirty="0"/>
              <a:t>Cadence </a:t>
            </a:r>
            <a:r>
              <a:rPr lang="en-US" altLang="zh-CN" sz="2000" dirty="0" err="1"/>
              <a:t>Sigrity</a:t>
            </a:r>
            <a:r>
              <a:rPr lang="zh-CN" altLang="en-US" sz="2000" dirty="0"/>
              <a:t>，</a:t>
            </a:r>
            <a:r>
              <a:rPr lang="en-US" altLang="zh-CN" sz="2000" dirty="0"/>
              <a:t>Polar Si9000 </a:t>
            </a:r>
            <a:r>
              <a:rPr lang="zh-CN" altLang="en-US" sz="2000" dirty="0"/>
              <a:t>等电磁仿真工具</a:t>
            </a:r>
            <a:endParaRPr lang="en-US" altLang="zh-CN" sz="2000" dirty="0"/>
          </a:p>
          <a:p>
            <a:pPr lvl="1"/>
            <a:r>
              <a:rPr lang="zh-CN" altLang="en-US" sz="2000" dirty="0"/>
              <a:t>算法实现：</a:t>
            </a:r>
            <a:r>
              <a:rPr lang="en-US" altLang="zh-CN" sz="2000" dirty="0"/>
              <a:t>MATLAB R2020a</a:t>
            </a:r>
          </a:p>
          <a:p>
            <a:r>
              <a:rPr lang="en-US" altLang="zh-CN" sz="2400" b="1" dirty="0"/>
              <a:t>4. </a:t>
            </a:r>
            <a:r>
              <a:rPr lang="zh-CN" altLang="en-US" sz="2400" b="1" dirty="0"/>
              <a:t>总结与展望</a:t>
            </a:r>
            <a:endParaRPr lang="en-US" altLang="zh-CN" sz="2400" b="1" dirty="0"/>
          </a:p>
          <a:p>
            <a:pPr lvl="1"/>
            <a:endParaRPr lang="zh-CN" altLang="en-US" dirty="0"/>
          </a:p>
        </p:txBody>
      </p:sp>
      <p:sp>
        <p:nvSpPr>
          <p:cNvPr id="3" name="标题 2">
            <a:extLst>
              <a:ext uri="{FF2B5EF4-FFF2-40B4-BE49-F238E27FC236}">
                <a16:creationId xmlns:a16="http://schemas.microsoft.com/office/drawing/2014/main" id="{8E07DD32-B50D-4363-8C82-F006AB38BE47}"/>
              </a:ext>
            </a:extLst>
          </p:cNvPr>
          <p:cNvSpPr>
            <a:spLocks noGrp="1"/>
          </p:cNvSpPr>
          <p:nvPr>
            <p:ph type="title"/>
          </p:nvPr>
        </p:nvSpPr>
        <p:spPr/>
        <p:txBody>
          <a:bodyPr/>
          <a:lstStyle/>
          <a:p>
            <a:r>
              <a:rPr lang="zh-CN" altLang="en-US" dirty="0"/>
              <a:t>研究目标与研究路线</a:t>
            </a:r>
          </a:p>
        </p:txBody>
      </p:sp>
      <p:sp>
        <p:nvSpPr>
          <p:cNvPr id="4" name="灯片编号占位符 3">
            <a:extLst>
              <a:ext uri="{FF2B5EF4-FFF2-40B4-BE49-F238E27FC236}">
                <a16:creationId xmlns:a16="http://schemas.microsoft.com/office/drawing/2014/main" id="{DC2AB3D6-C62F-412B-94E3-03C2A8A54552}"/>
              </a:ext>
            </a:extLst>
          </p:cNvPr>
          <p:cNvSpPr>
            <a:spLocks noGrp="1"/>
          </p:cNvSpPr>
          <p:nvPr>
            <p:ph type="sldNum" sz="quarter" idx="12"/>
          </p:nvPr>
        </p:nvSpPr>
        <p:spPr/>
        <p:txBody>
          <a:bodyPr/>
          <a:lstStyle/>
          <a:p>
            <a:fld id="{D4CE0C3C-47D3-4455-AB34-8268314DB49D}" type="slidenum">
              <a:rPr lang="en-US" altLang="zh-CN" smtClean="0"/>
              <a:pPr/>
              <a:t>6</a:t>
            </a:fld>
            <a:endParaRPr lang="en-US" altLang="zh-CN"/>
          </a:p>
        </p:txBody>
      </p:sp>
      <p:pic>
        <p:nvPicPr>
          <p:cNvPr id="7" name="音频 6">
            <a:hlinkClick r:id="" action="ppaction://media"/>
            <a:extLst>
              <a:ext uri="{FF2B5EF4-FFF2-40B4-BE49-F238E27FC236}">
                <a16:creationId xmlns:a16="http://schemas.microsoft.com/office/drawing/2014/main" id="{4B080364-DDAA-4BE2-9914-A72502A214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167690639"/>
      </p:ext>
    </p:extLst>
  </p:cSld>
  <p:clrMapOvr>
    <a:masterClrMapping/>
  </p:clrMapOvr>
  <p:transition spd="med" advTm="985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500"/>
                                        <p:tgtEl>
                                          <p:spTgt spid="2">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微软雅黑" panose="020B0503020204020204" pitchFamily="34" charset="-122"/>
                <a:ea typeface="微软雅黑" panose="020B0503020204020204" pitchFamily="34" charset="-122"/>
              </a:rPr>
              <a:t>目录 </a:t>
            </a:r>
            <a:r>
              <a:rPr lang="en-US" altLang="zh-CN" dirty="0">
                <a:latin typeface="微软雅黑" panose="020B0503020204020204" pitchFamily="34" charset="-122"/>
                <a:ea typeface="微软雅黑" panose="020B0503020204020204" pitchFamily="34" charset="-122"/>
              </a:rPr>
              <a:t>Contents</a:t>
            </a:r>
            <a:endParaRPr lang="zh-CN" altLang="en-US" dirty="0">
              <a:latin typeface="微软雅黑" panose="020B0503020204020204" pitchFamily="34" charset="-122"/>
              <a:ea typeface="微软雅黑" panose="020B0503020204020204" pitchFamily="34" charset="-122"/>
            </a:endParaRPr>
          </a:p>
        </p:txBody>
      </p:sp>
      <p:sp>
        <p:nvSpPr>
          <p:cNvPr id="4" name="Freeform 10"/>
          <p:cNvSpPr>
            <a:spLocks/>
          </p:cNvSpPr>
          <p:nvPr userDrawn="1"/>
        </p:nvSpPr>
        <p:spPr bwMode="auto">
          <a:xfrm>
            <a:off x="1841535" y="1367357"/>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5" name="文本框 4"/>
          <p:cNvSpPr txBox="1"/>
          <p:nvPr userDrawn="1"/>
        </p:nvSpPr>
        <p:spPr>
          <a:xfrm>
            <a:off x="2071646" y="1303550"/>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a:stCxn id="4" idx="6"/>
          </p:cNvCxnSpPr>
          <p:nvPr/>
        </p:nvCxnSpPr>
        <p:spPr>
          <a:xfrm>
            <a:off x="2534033" y="1711215"/>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915073" y="1274734"/>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绪论</a:t>
            </a:r>
          </a:p>
        </p:txBody>
      </p:sp>
      <p:sp>
        <p:nvSpPr>
          <p:cNvPr id="13" name="Freeform 10"/>
          <p:cNvSpPr>
            <a:spLocks/>
          </p:cNvSpPr>
          <p:nvPr userDrawn="1"/>
        </p:nvSpPr>
        <p:spPr bwMode="auto">
          <a:xfrm>
            <a:off x="1841535" y="2287330"/>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4" name="文本框 13"/>
          <p:cNvSpPr txBox="1"/>
          <p:nvPr userDrawn="1"/>
        </p:nvSpPr>
        <p:spPr>
          <a:xfrm>
            <a:off x="2071646" y="2223523"/>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a:stCxn id="13" idx="6"/>
          </p:cNvCxnSpPr>
          <p:nvPr/>
        </p:nvCxnSpPr>
        <p:spPr>
          <a:xfrm>
            <a:off x="2534033" y="2631188"/>
            <a:ext cx="450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915073" y="2194707"/>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多导体传输线频域分析</a:t>
            </a:r>
          </a:p>
        </p:txBody>
      </p:sp>
      <p:sp>
        <p:nvSpPr>
          <p:cNvPr id="18" name="Freeform 10"/>
          <p:cNvSpPr>
            <a:spLocks/>
          </p:cNvSpPr>
          <p:nvPr userDrawn="1"/>
        </p:nvSpPr>
        <p:spPr bwMode="auto">
          <a:xfrm>
            <a:off x="1841535" y="3207303"/>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19" name="文本框 18"/>
          <p:cNvSpPr txBox="1"/>
          <p:nvPr userDrawn="1"/>
        </p:nvSpPr>
        <p:spPr>
          <a:xfrm>
            <a:off x="2071646" y="3143496"/>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a:stCxn id="18" idx="6"/>
          </p:cNvCxnSpPr>
          <p:nvPr/>
        </p:nvCxnSpPr>
        <p:spPr>
          <a:xfrm>
            <a:off x="2534033" y="3551161"/>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915073" y="3114680"/>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基于 </a:t>
            </a:r>
            <a:r>
              <a:rPr lang="en-US" altLang="zh-CN" sz="2400" i="1" dirty="0">
                <a:solidFill>
                  <a:schemeClr val="tx1">
                    <a:lumMod val="75000"/>
                    <a:lumOff val="25000"/>
                  </a:schemeClr>
                </a:solidFill>
              </a:rPr>
              <a:t>S</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参数的传输线参数提取</a:t>
            </a:r>
          </a:p>
        </p:txBody>
      </p:sp>
      <p:sp>
        <p:nvSpPr>
          <p:cNvPr id="23" name="Freeform 10"/>
          <p:cNvSpPr>
            <a:spLocks/>
          </p:cNvSpPr>
          <p:nvPr userDrawn="1"/>
        </p:nvSpPr>
        <p:spPr bwMode="auto">
          <a:xfrm>
            <a:off x="1841535" y="4127276"/>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24" name="文本框 23"/>
          <p:cNvSpPr txBox="1"/>
          <p:nvPr userDrawn="1"/>
        </p:nvSpPr>
        <p:spPr>
          <a:xfrm>
            <a:off x="2071646" y="4063469"/>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5" name="直接连接符 24"/>
          <p:cNvCxnSpPr>
            <a:stCxn id="23" idx="6"/>
          </p:cNvCxnSpPr>
          <p:nvPr/>
        </p:nvCxnSpPr>
        <p:spPr>
          <a:xfrm>
            <a:off x="2534033" y="4471134"/>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915073" y="4034653"/>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实例分析与讨论</a:t>
            </a:r>
          </a:p>
        </p:txBody>
      </p:sp>
      <p:sp>
        <p:nvSpPr>
          <p:cNvPr id="33" name="Freeform 10"/>
          <p:cNvSpPr>
            <a:spLocks/>
          </p:cNvSpPr>
          <p:nvPr userDrawn="1"/>
        </p:nvSpPr>
        <p:spPr bwMode="auto">
          <a:xfrm>
            <a:off x="1841535" y="5047251"/>
            <a:ext cx="843427" cy="343858"/>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chemeClr val="bg2"/>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a:p>
        </p:txBody>
      </p:sp>
      <p:sp>
        <p:nvSpPr>
          <p:cNvPr id="34" name="文本框 33"/>
          <p:cNvSpPr txBox="1"/>
          <p:nvPr userDrawn="1"/>
        </p:nvSpPr>
        <p:spPr>
          <a:xfrm>
            <a:off x="2071646" y="4983444"/>
            <a:ext cx="383206" cy="443226"/>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5</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35" name="直接连接符 34"/>
          <p:cNvCxnSpPr>
            <a:stCxn id="33" idx="6"/>
          </p:cNvCxnSpPr>
          <p:nvPr/>
        </p:nvCxnSpPr>
        <p:spPr>
          <a:xfrm>
            <a:off x="2534033" y="5391109"/>
            <a:ext cx="450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2915073" y="4954628"/>
            <a:ext cx="4387392" cy="461665"/>
          </a:xfrm>
          <a:prstGeom prst="rect">
            <a:avLst/>
          </a:prstGeom>
          <a:noFill/>
        </p:spPr>
        <p:txBody>
          <a:bodyPr wrap="square" rtlCol="0">
            <a:spAutoFit/>
          </a:bodyPr>
          <a:lstStyle/>
          <a:p>
            <a:r>
              <a:rPr lang="zh-CN" altLang="en-US" sz="2400" dirty="0">
                <a:solidFill>
                  <a:schemeClr val="tx1">
                    <a:lumMod val="75000"/>
                    <a:lumOff val="25000"/>
                  </a:schemeClr>
                </a:solidFill>
              </a:rPr>
              <a:t>总结与展望</a:t>
            </a:r>
          </a:p>
        </p:txBody>
      </p:sp>
      <p:pic>
        <p:nvPicPr>
          <p:cNvPr id="8" name="音频 7">
            <a:hlinkClick r:id="" action="ppaction://media"/>
            <a:extLst>
              <a:ext uri="{FF2B5EF4-FFF2-40B4-BE49-F238E27FC236}">
                <a16:creationId xmlns:a16="http://schemas.microsoft.com/office/drawing/2014/main" id="{A6C08504-4E73-46CA-BDA4-80748AC2C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595279237"/>
      </p:ext>
    </p:extLst>
  </p:cSld>
  <p:clrMapOvr>
    <a:masterClrMapping/>
  </p:clrMapOvr>
  <p:transition spd="med" advTm="550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BA2BF12-2C84-49A0-8EC5-B79DCAD8442D}"/>
              </a:ext>
            </a:extLst>
          </p:cNvPr>
          <p:cNvSpPr>
            <a:spLocks noGrp="1"/>
          </p:cNvSpPr>
          <p:nvPr>
            <p:ph type="title"/>
          </p:nvPr>
        </p:nvSpPr>
        <p:spPr/>
        <p:txBody>
          <a:bodyPr/>
          <a:lstStyle/>
          <a:p>
            <a:r>
              <a:rPr lang="zh-CN" altLang="en-US" dirty="0"/>
              <a:t>频域 </a:t>
            </a:r>
            <a:r>
              <a:rPr lang="en-US" altLang="zh-CN" dirty="0"/>
              <a:t>MTL </a:t>
            </a:r>
            <a:r>
              <a:rPr lang="zh-CN" altLang="en-US" dirty="0"/>
              <a:t>方程的解</a:t>
            </a:r>
          </a:p>
        </p:txBody>
      </p:sp>
      <p:sp>
        <p:nvSpPr>
          <p:cNvPr id="4" name="灯片编号占位符 3">
            <a:extLst>
              <a:ext uri="{FF2B5EF4-FFF2-40B4-BE49-F238E27FC236}">
                <a16:creationId xmlns:a16="http://schemas.microsoft.com/office/drawing/2014/main" id="{C69734F6-3770-4551-A1AF-2B383A37F9F3}"/>
              </a:ext>
            </a:extLst>
          </p:cNvPr>
          <p:cNvSpPr>
            <a:spLocks noGrp="1"/>
          </p:cNvSpPr>
          <p:nvPr>
            <p:ph type="sldNum" sz="quarter" idx="12"/>
          </p:nvPr>
        </p:nvSpPr>
        <p:spPr/>
        <p:txBody>
          <a:bodyPr/>
          <a:lstStyle/>
          <a:p>
            <a:fld id="{D4CE0C3C-47D3-4455-AB34-8268314DB49D}" type="slidenum">
              <a:rPr lang="en-US" altLang="zh-CN" smtClean="0"/>
              <a:pPr/>
              <a:t>8</a:t>
            </a:fld>
            <a:endParaRPr lang="en-US" altLang="zh-CN"/>
          </a:p>
        </p:txBody>
      </p:sp>
      <mc:AlternateContent xmlns:mc="http://schemas.openxmlformats.org/markup-compatibility/2006" xmlns:a14="http://schemas.microsoft.com/office/drawing/2010/main">
        <mc:Choice Requires="a14">
          <p:sp>
            <p:nvSpPr>
              <p:cNvPr id="7" name="内容占位符 1">
                <a:extLst>
                  <a:ext uri="{FF2B5EF4-FFF2-40B4-BE49-F238E27FC236}">
                    <a16:creationId xmlns:a16="http://schemas.microsoft.com/office/drawing/2014/main" id="{7F44C9EA-556A-49AC-8DE1-86C31E8C300E}"/>
                  </a:ext>
                </a:extLst>
              </p:cNvPr>
              <p:cNvSpPr>
                <a:spLocks noGrp="1"/>
              </p:cNvSpPr>
              <p:nvPr>
                <p:ph sz="quarter" idx="10"/>
              </p:nvPr>
            </p:nvSpPr>
            <p:spPr>
              <a:xfrm>
                <a:off x="262394" y="1717675"/>
                <a:ext cx="4032000" cy="4826248"/>
              </a:xfrm>
            </p:spPr>
            <p:txBody>
              <a:bodyPr>
                <a:noAutofit/>
              </a:bodyPr>
              <a:lstStyle/>
              <a:p>
                <a:r>
                  <a:rPr lang="zh-CN" altLang="en-US" dirty="0"/>
                  <a:t>频域 </a:t>
                </a:r>
                <a:r>
                  <a:rPr lang="en-US" altLang="zh-CN" dirty="0"/>
                  <a:t>MTL </a:t>
                </a:r>
                <a:r>
                  <a:rPr lang="zh-CN" altLang="en-US" dirty="0"/>
                  <a:t>方程</a:t>
                </a:r>
                <a:endParaRPr lang="en-US" altLang="zh-CN" dirty="0"/>
              </a:p>
              <a:p>
                <a:pPr marL="0" indent="0">
                  <a:buNone/>
                </a:pPr>
                <a14:m>
                  <m:oMathPara xmlns:m="http://schemas.openxmlformats.org/officeDocument/2006/math">
                    <m:oMathParaPr>
                      <m:jc m:val="centerGroup"/>
                    </m:oMathParaPr>
                    <m:oMath xmlns:m="http://schemas.openxmlformats.org/officeDocument/2006/math">
                      <m:f>
                        <m:fPr>
                          <m:ctrlPr>
                            <a:rPr lang="zh-CN" altLang="zh-CN" i="1">
                              <a:latin typeface="Cambria Math" panose="02040503050406030204" pitchFamily="18" charset="0"/>
                            </a:rPr>
                          </m:ctrlPr>
                        </m:fPr>
                        <m:num>
                          <m:r>
                            <m:rPr>
                              <m:sty m:val="p"/>
                            </m:rPr>
                            <a:rPr lang="en-US" altLang="zh-CN">
                              <a:latin typeface="Cambria Math" panose="02040503050406030204" pitchFamily="18" charset="0"/>
                            </a:rPr>
                            <m:t>d</m:t>
                          </m:r>
                        </m:num>
                        <m:den>
                          <m:r>
                            <m:rPr>
                              <m:sty m:val="p"/>
                            </m:rPr>
                            <a:rPr lang="en-US" altLang="zh-CN">
                              <a:latin typeface="Cambria Math" panose="02040503050406030204" pitchFamily="18" charset="0"/>
                            </a:rPr>
                            <m:t>d</m:t>
                          </m:r>
                          <m:r>
                            <a:rPr lang="en-US" altLang="zh-CN" i="1">
                              <a:latin typeface="Cambria Math" panose="02040503050406030204" pitchFamily="18" charset="0"/>
                            </a:rPr>
                            <m:t>𝑧</m:t>
                          </m:r>
                        </m:den>
                      </m:f>
                      <m:r>
                        <a:rPr lang="en-US" altLang="zh-CN" b="1" i="1">
                          <a:latin typeface="Cambria Math" panose="02040503050406030204" pitchFamily="18" charset="0"/>
                        </a:rPr>
                        <m:t>𝑽</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a:latin typeface="Cambria Math" panose="02040503050406030204" pitchFamily="18" charset="0"/>
                        </a:rPr>
                        <m:t>=</m:t>
                      </m:r>
                      <m:r>
                        <a:rPr lang="en-US" altLang="zh-CN" i="1">
                          <a:latin typeface="Cambria Math" panose="02040503050406030204" pitchFamily="18" charset="0"/>
                        </a:rPr>
                        <m:t>−</m:t>
                      </m:r>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r>
                        <a:rPr lang="en-US" altLang="zh-CN" b="1" i="1">
                          <a:latin typeface="Cambria Math" panose="02040503050406030204" pitchFamily="18" charset="0"/>
                        </a:rPr>
                        <m:t>𝑰</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a:rPr lang="en-US" altLang="zh-CN">
                          <a:latin typeface="Cambria Math" panose="02040503050406030204" pitchFamily="18" charset="0"/>
                        </a:rPr>
                        <m:t>,</m:t>
                      </m:r>
                    </m:oMath>
                    <m:oMath xmlns:m="http://schemas.openxmlformats.org/officeDocument/2006/math">
                      <m:f>
                        <m:fPr>
                          <m:ctrlPr>
                            <a:rPr lang="zh-CN" altLang="zh-CN" i="1">
                              <a:latin typeface="Cambria Math" panose="02040503050406030204" pitchFamily="18" charset="0"/>
                            </a:rPr>
                          </m:ctrlPr>
                        </m:fPr>
                        <m:num>
                          <m:r>
                            <m:rPr>
                              <m:sty m:val="p"/>
                            </m:rPr>
                            <a:rPr lang="en-US" altLang="zh-CN">
                              <a:latin typeface="Cambria Math" panose="02040503050406030204" pitchFamily="18" charset="0"/>
                            </a:rPr>
                            <m:t>d</m:t>
                          </m:r>
                        </m:num>
                        <m:den>
                          <m:r>
                            <m:rPr>
                              <m:sty m:val="p"/>
                            </m:rPr>
                            <a:rPr lang="en-US" altLang="zh-CN">
                              <a:latin typeface="Cambria Math" panose="02040503050406030204" pitchFamily="18" charset="0"/>
                            </a:rPr>
                            <m:t>d</m:t>
                          </m:r>
                          <m:r>
                            <a:rPr lang="en-US" altLang="zh-CN" i="1">
                              <a:latin typeface="Cambria Math" panose="02040503050406030204" pitchFamily="18" charset="0"/>
                            </a:rPr>
                            <m:t>𝑧</m:t>
                          </m:r>
                        </m:den>
                      </m:f>
                      <m:r>
                        <a:rPr lang="en-US" altLang="zh-CN" b="1" i="1">
                          <a:latin typeface="Cambria Math" panose="02040503050406030204" pitchFamily="18" charset="0"/>
                        </a:rPr>
                        <m:t>𝑰</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a:latin typeface="Cambria Math" panose="02040503050406030204" pitchFamily="18" charset="0"/>
                        </a:rPr>
                        <m:t>=</m:t>
                      </m:r>
                      <m:r>
                        <a:rPr lang="en-US" altLang="zh-CN" i="1">
                          <a:latin typeface="Cambria Math" panose="02040503050406030204" pitchFamily="18" charset="0"/>
                        </a:rPr>
                        <m:t>−</m:t>
                      </m:r>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r>
                        <a:rPr lang="en-US" altLang="zh-CN" b="1" i="1">
                          <a:latin typeface="Cambria Math" panose="02040503050406030204" pitchFamily="18" charset="0"/>
                        </a:rPr>
                        <m:t>𝑽</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oMath>
                  </m:oMathPara>
                </a14:m>
                <a:endParaRPr lang="en-US" altLang="zh-CN" dirty="0"/>
              </a:p>
              <a:p>
                <a:pPr marL="0" indent="0">
                  <a:buNone/>
                </a:pPr>
                <a:r>
                  <a:rPr lang="zh-CN" altLang="en-US" dirty="0"/>
                  <a:t>其中</a:t>
                </a:r>
                <a:endParaRPr lang="en-US" altLang="zh-CN" dirty="0"/>
              </a:p>
              <a:p>
                <a:pPr marL="0" indent="0">
                  <a:buNone/>
                </a:pPr>
                <a14:m>
                  <m:oMathPara xmlns:m="http://schemas.openxmlformats.org/officeDocument/2006/math">
                    <m:oMathParaPr>
                      <m:jc m:val="centerGroup"/>
                    </m:oMathParaPr>
                    <m:oMath xmlns:m="http://schemas.openxmlformats.org/officeDocument/2006/math">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𝒁</m:t>
                          </m:r>
                        </m:e>
                      </m:acc>
                      <m:r>
                        <m:rPr>
                          <m:aln/>
                        </m:rPr>
                        <a:rPr lang="en-US" altLang="zh-CN">
                          <a:latin typeface="Cambria Math" panose="02040503050406030204" pitchFamily="18" charset="0"/>
                        </a:rPr>
                        <m:t>=</m:t>
                      </m:r>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𝑹</m:t>
                          </m:r>
                        </m:e>
                      </m:acc>
                      <m:r>
                        <a:rPr lang="en-US" altLang="zh-CN">
                          <a:latin typeface="Cambria Math" panose="02040503050406030204" pitchFamily="18" charset="0"/>
                        </a:rPr>
                        <m:t>+</m:t>
                      </m:r>
                      <m:r>
                        <m:rPr>
                          <m:sty m:val="p"/>
                        </m:rPr>
                        <a:rPr lang="en-US" altLang="zh-CN">
                          <a:latin typeface="Cambria Math" panose="02040503050406030204" pitchFamily="18" charset="0"/>
                        </a:rPr>
                        <m:t>j</m:t>
                      </m:r>
                      <m:r>
                        <a:rPr lang="en-US" altLang="zh-CN" i="1">
                          <a:latin typeface="Cambria Math" panose="02040503050406030204" pitchFamily="18" charset="0"/>
                        </a:rPr>
                        <m:t>𝜔</m:t>
                      </m:r>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𝑳</m:t>
                          </m:r>
                        </m:e>
                      </m:acc>
                      <m:r>
                        <a:rPr lang="en-US" altLang="zh-CN">
                          <a:latin typeface="Cambria Math" panose="02040503050406030204" pitchFamily="18" charset="0"/>
                        </a:rPr>
                        <m:t>,</m:t>
                      </m:r>
                    </m:oMath>
                    <m:oMath xmlns:m="http://schemas.openxmlformats.org/officeDocument/2006/math">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𝒀</m:t>
                          </m:r>
                        </m:e>
                      </m:acc>
                      <m:r>
                        <m:rPr>
                          <m:aln/>
                        </m:rPr>
                        <a:rPr lang="en-US" altLang="zh-CN">
                          <a:latin typeface="Cambria Math" panose="02040503050406030204" pitchFamily="18" charset="0"/>
                        </a:rPr>
                        <m:t>=</m:t>
                      </m:r>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𝑮</m:t>
                          </m:r>
                        </m:e>
                      </m:acc>
                      <m:r>
                        <a:rPr lang="en-US" altLang="zh-CN">
                          <a:latin typeface="Cambria Math" panose="02040503050406030204" pitchFamily="18" charset="0"/>
                        </a:rPr>
                        <m:t>+</m:t>
                      </m:r>
                      <m:r>
                        <m:rPr>
                          <m:sty m:val="p"/>
                        </m:rPr>
                        <a:rPr lang="en-US" altLang="zh-CN">
                          <a:latin typeface="Cambria Math" panose="02040503050406030204" pitchFamily="18" charset="0"/>
                        </a:rPr>
                        <m:t>j</m:t>
                      </m:r>
                      <m:r>
                        <a:rPr lang="en-US" altLang="zh-CN" i="1">
                          <a:latin typeface="Cambria Math" panose="02040503050406030204" pitchFamily="18" charset="0"/>
                        </a:rPr>
                        <m:t>𝜔</m:t>
                      </m:r>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𝑪</m:t>
                          </m:r>
                        </m:e>
                      </m:acc>
                    </m:oMath>
                  </m:oMathPara>
                </a14:m>
                <a:endParaRPr lang="en-US" altLang="zh-CN" dirty="0"/>
              </a:p>
              <a:p>
                <a14:m>
                  <m:oMath xmlns:m="http://schemas.openxmlformats.org/officeDocument/2006/math">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𝑹</m:t>
                        </m:r>
                      </m:e>
                    </m:acc>
                    <m:r>
                      <a:rPr lang="en-US" altLang="zh-CN" i="1">
                        <a:latin typeface="Cambria Math" panose="02040503050406030204" pitchFamily="18" charset="0"/>
                      </a:rPr>
                      <m:t>,</m:t>
                    </m:r>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𝑳</m:t>
                        </m:r>
                      </m:e>
                    </m:acc>
                    <m:r>
                      <a:rPr lang="en-US" altLang="zh-CN" i="1">
                        <a:latin typeface="Cambria Math" panose="02040503050406030204" pitchFamily="18" charset="0"/>
                      </a:rPr>
                      <m:t>,</m:t>
                    </m:r>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𝑮</m:t>
                        </m:r>
                      </m:e>
                    </m:acc>
                    <m:r>
                      <a:rPr lang="en-US" altLang="zh-CN" b="1" i="1" smtClean="0">
                        <a:latin typeface="Cambria Math" panose="02040503050406030204" pitchFamily="18" charset="0"/>
                      </a:rPr>
                      <m:t>,</m:t>
                    </m:r>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𝑪</m:t>
                        </m:r>
                      </m:e>
                    </m:acc>
                  </m:oMath>
                </a14:m>
                <a:r>
                  <a:rPr lang="zh-CN" altLang="en-US" dirty="0"/>
                  <a:t> 是传输线的单位长度电阻、电感、电容、电导 </a:t>
                </a:r>
                <a:r>
                  <a:rPr lang="en-US" altLang="zh-CN" dirty="0"/>
                  <a:t>( </a:t>
                </a:r>
                <a:r>
                  <a:rPr lang="en-US" altLang="zh-CN" i="1" dirty="0"/>
                  <a:t>RLGC</a:t>
                </a:r>
                <a:r>
                  <a:rPr lang="en-US" altLang="zh-CN" dirty="0"/>
                  <a:t> )</a:t>
                </a:r>
              </a:p>
              <a:p>
                <a:r>
                  <a:rPr lang="en-US" altLang="zh-CN" i="1" dirty="0"/>
                  <a:t>RLGC</a:t>
                </a:r>
                <a:r>
                  <a:rPr lang="en-US" altLang="zh-CN" dirty="0"/>
                  <a:t> </a:t>
                </a:r>
                <a:r>
                  <a:rPr lang="zh-CN" altLang="en-US" dirty="0"/>
                  <a:t>参数是 </a:t>
                </a:r>
                <a:r>
                  <a:rPr lang="en-US" altLang="zh-CN" dirty="0"/>
                  <a:t>MTL </a:t>
                </a:r>
                <a:r>
                  <a:rPr lang="zh-CN" altLang="en-US" dirty="0"/>
                  <a:t>方程的系数</a:t>
                </a:r>
                <a:endParaRPr lang="en-US" altLang="zh-CN" dirty="0"/>
              </a:p>
            </p:txBody>
          </p:sp>
        </mc:Choice>
        <mc:Fallback xmlns="">
          <p:sp>
            <p:nvSpPr>
              <p:cNvPr id="7" name="内容占位符 1">
                <a:extLst>
                  <a:ext uri="{FF2B5EF4-FFF2-40B4-BE49-F238E27FC236}">
                    <a16:creationId xmlns:a16="http://schemas.microsoft.com/office/drawing/2014/main" id="{7F44C9EA-556A-49AC-8DE1-86C31E8C300E}"/>
                  </a:ext>
                </a:extLst>
              </p:cNvPr>
              <p:cNvSpPr>
                <a:spLocks noGrp="1" noRot="1" noChangeAspect="1" noMove="1" noResize="1" noEditPoints="1" noAdjustHandles="1" noChangeArrowheads="1" noChangeShapeType="1" noTextEdit="1"/>
              </p:cNvSpPr>
              <p:nvPr>
                <p:ph sz="quarter" idx="10"/>
              </p:nvPr>
            </p:nvSpPr>
            <p:spPr>
              <a:xfrm>
                <a:off x="262394" y="1717675"/>
                <a:ext cx="4032000" cy="4826248"/>
              </a:xfrm>
              <a:blipFill>
                <a:blip r:embed="rId6"/>
                <a:stretch>
                  <a:fillRect l="-1664" t="-126" r="-3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内容占位符 2">
                <a:extLst>
                  <a:ext uri="{FF2B5EF4-FFF2-40B4-BE49-F238E27FC236}">
                    <a16:creationId xmlns:a16="http://schemas.microsoft.com/office/drawing/2014/main" id="{6317351E-82C8-4AD1-B4F8-1BE8E9ED79CE}"/>
                  </a:ext>
                </a:extLst>
              </p:cNvPr>
              <p:cNvSpPr txBox="1">
                <a:spLocks/>
              </p:cNvSpPr>
              <p:nvPr/>
            </p:nvSpPr>
            <p:spPr>
              <a:xfrm>
                <a:off x="4786313" y="1717675"/>
                <a:ext cx="4032250" cy="4826248"/>
              </a:xfrm>
              <a:prstGeom prst="rect">
                <a:avLst/>
              </a:prstGeom>
            </p:spPr>
            <p:txBody>
              <a:bodyPr>
                <a:normAutofit fontScale="70000" lnSpcReduction="2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对位置变量 </a:t>
                </a:r>
                <a14:m>
                  <m:oMath xmlns:m="http://schemas.openxmlformats.org/officeDocument/2006/math">
                    <m:r>
                      <a:rPr lang="en-US" altLang="zh-CN" i="1" dirty="0" smtClean="0">
                        <a:latin typeface="Cambria Math" panose="02040503050406030204" pitchFamily="18" charset="0"/>
                      </a:rPr>
                      <m:t>𝑧</m:t>
                    </m:r>
                  </m:oMath>
                </a14:m>
                <a:r>
                  <a:rPr lang="en-US" altLang="zh-CN" dirty="0"/>
                  <a:t> </a:t>
                </a:r>
                <a:r>
                  <a:rPr lang="zh-CN" altLang="en-US" dirty="0"/>
                  <a:t>求导，得</a:t>
                </a:r>
                <a:endParaRPr lang="en-US" altLang="zh-CN"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f>
                        <m:fPr>
                          <m:ctrlPr>
                            <a:rPr lang="zh-CN" altLang="zh-CN" i="1">
                              <a:latin typeface="Cambria Math" panose="02040503050406030204" pitchFamily="18" charset="0"/>
                            </a:rPr>
                          </m:ctrlPr>
                        </m:fPr>
                        <m:num>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d</m:t>
                              </m:r>
                            </m:e>
                            <m:sup>
                              <m:r>
                                <a:rPr lang="en-US" altLang="zh-CN">
                                  <a:latin typeface="Cambria Math" panose="02040503050406030204" pitchFamily="18" charset="0"/>
                                </a:rPr>
                                <m:t>2</m:t>
                              </m:r>
                            </m:sup>
                          </m:sSup>
                        </m:num>
                        <m:den>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d</m:t>
                              </m:r>
                              <m:r>
                                <a:rPr lang="en-US" altLang="zh-CN" i="1">
                                  <a:latin typeface="Cambria Math" panose="02040503050406030204" pitchFamily="18" charset="0"/>
                                </a:rPr>
                                <m:t>𝑧</m:t>
                              </m:r>
                            </m:e>
                            <m:sup>
                              <m:r>
                                <a:rPr lang="en-US" altLang="zh-CN">
                                  <a:latin typeface="Cambria Math" panose="02040503050406030204" pitchFamily="18" charset="0"/>
                                </a:rPr>
                                <m:t>2</m:t>
                              </m:r>
                            </m:sup>
                          </m:sSup>
                        </m:den>
                      </m:f>
                      <m:r>
                        <a:rPr lang="en-US" altLang="zh-CN" b="1" i="1">
                          <a:latin typeface="Cambria Math" panose="02040503050406030204" pitchFamily="18" charset="0"/>
                        </a:rPr>
                        <m:t>𝑽</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a:latin typeface="Cambria Math" panose="02040503050406030204" pitchFamily="18" charset="0"/>
                        </a:rPr>
                        <m:t>=</m:t>
                      </m:r>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r>
                        <a:rPr lang="en-US" altLang="zh-CN" b="1" i="1">
                          <a:latin typeface="Cambria Math" panose="02040503050406030204" pitchFamily="18" charset="0"/>
                        </a:rPr>
                        <m:t>𝑽</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a:rPr lang="en-US" altLang="zh-CN">
                          <a:latin typeface="Cambria Math" panose="02040503050406030204" pitchFamily="18" charset="0"/>
                        </a:rPr>
                        <m:t>,</m:t>
                      </m:r>
                    </m:oMath>
                    <m:oMath xmlns:m="http://schemas.openxmlformats.org/officeDocument/2006/math">
                      <m:f>
                        <m:fPr>
                          <m:ctrlPr>
                            <a:rPr lang="zh-CN" altLang="zh-CN" i="1">
                              <a:latin typeface="Cambria Math" panose="02040503050406030204" pitchFamily="18" charset="0"/>
                            </a:rPr>
                          </m:ctrlPr>
                        </m:fPr>
                        <m:num>
                          <m:sSup>
                            <m:sSupPr>
                              <m:ctrlPr>
                                <a:rPr lang="en-US" altLang="zh-CN" b="0" i="1" smtClean="0">
                                  <a:latin typeface="Cambria Math" panose="02040503050406030204" pitchFamily="18" charset="0"/>
                                </a:rPr>
                              </m:ctrlPr>
                            </m:sSupPr>
                            <m:e>
                              <m:r>
                                <m:rPr>
                                  <m:sty m:val="p"/>
                                </m:rPr>
                                <a:rPr lang="en-US" altLang="zh-CN">
                                  <a:latin typeface="Cambria Math" panose="02040503050406030204" pitchFamily="18" charset="0"/>
                                </a:rPr>
                                <m:t>d</m:t>
                              </m:r>
                            </m:e>
                            <m:sup>
                              <m:r>
                                <a:rPr lang="en-US" altLang="zh-CN" b="0" i="0" smtClean="0">
                                  <a:latin typeface="Cambria Math" panose="02040503050406030204" pitchFamily="18" charset="0"/>
                                </a:rPr>
                                <m:t>2</m:t>
                              </m:r>
                            </m:sup>
                          </m:sSup>
                        </m:num>
                        <m:den>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d</m:t>
                              </m:r>
                              <m:r>
                                <a:rPr lang="en-US" altLang="zh-CN" i="1">
                                  <a:latin typeface="Cambria Math" panose="02040503050406030204" pitchFamily="18" charset="0"/>
                                </a:rPr>
                                <m:t>𝑧</m:t>
                              </m:r>
                            </m:e>
                            <m:sup>
                              <m:r>
                                <a:rPr lang="en-US" altLang="zh-CN">
                                  <a:latin typeface="Cambria Math" panose="02040503050406030204" pitchFamily="18" charset="0"/>
                                </a:rPr>
                                <m:t>2</m:t>
                              </m:r>
                            </m:sup>
                          </m:sSup>
                        </m:den>
                      </m:f>
                      <m:r>
                        <a:rPr lang="en-US" altLang="zh-CN" b="1" i="1">
                          <a:latin typeface="Cambria Math" panose="02040503050406030204" pitchFamily="18" charset="0"/>
                        </a:rPr>
                        <m:t>𝑰</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a:latin typeface="Cambria Math" panose="02040503050406030204" pitchFamily="18" charset="0"/>
                        </a:rPr>
                        <m:t>=</m:t>
                      </m:r>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r>
                        <a:rPr lang="en-US" altLang="zh-CN" b="1" i="1">
                          <a:latin typeface="Cambria Math" panose="02040503050406030204" pitchFamily="18" charset="0"/>
                        </a:rPr>
                        <m:t>𝑰</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oMath>
                  </m:oMathPara>
                </a14:m>
                <a:endParaRPr lang="en-US" altLang="zh-CN" dirty="0"/>
              </a:p>
              <a:p>
                <a:r>
                  <a:rPr lang="zh-CN" altLang="en-US" dirty="0"/>
                  <a:t>对 </a:t>
                </a:r>
                <a14:m>
                  <m:oMath xmlns:m="http://schemas.openxmlformats.org/officeDocument/2006/math">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oMath>
                </a14:m>
                <a:r>
                  <a:rPr lang="zh-CN" altLang="en-US" dirty="0"/>
                  <a:t> （和 </a:t>
                </a:r>
                <a14:m>
                  <m:oMath xmlns:m="http://schemas.openxmlformats.org/officeDocument/2006/math">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r>
                      <a:rPr lang="en-US" altLang="zh-CN" b="1" i="1">
                        <a:latin typeface="Cambria Math" panose="02040503050406030204" pitchFamily="18" charset="0"/>
                      </a:rPr>
                      <m:t> </m:t>
                    </m:r>
                  </m:oMath>
                </a14:m>
                <a:r>
                  <a:rPr lang="zh-CN" altLang="en-US" dirty="0"/>
                  <a:t>）相似对角化</a:t>
                </a:r>
                <a:endParaRPr lang="en-US" altLang="zh-CN"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𝑻</m:t>
                          </m:r>
                        </m:e>
                        <m:sub>
                          <m:r>
                            <a:rPr lang="en-US" altLang="zh-CN" i="1">
                              <a:latin typeface="Cambria Math" panose="02040503050406030204" pitchFamily="18" charset="0"/>
                            </a:rPr>
                            <m:t>𝑉</m:t>
                          </m:r>
                        </m:sub>
                        <m:sup>
                          <m:r>
                            <a:rPr lang="en-US" altLang="zh-CN" i="1">
                              <a:latin typeface="Cambria Math" panose="02040503050406030204" pitchFamily="18" charset="0"/>
                            </a:rPr>
                            <m:t>−</m:t>
                          </m:r>
                          <m:r>
                            <a:rPr lang="en-US" altLang="zh-CN">
                              <a:latin typeface="Cambria Math" panose="02040503050406030204" pitchFamily="18" charset="0"/>
                            </a:rPr>
                            <m:t>1</m:t>
                          </m:r>
                        </m:sup>
                      </m:sSubSup>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sSub>
                        <m:sSubPr>
                          <m:ctrlPr>
                            <a:rPr lang="zh-CN" altLang="zh-CN" i="1">
                              <a:latin typeface="Cambria Math" panose="02040503050406030204" pitchFamily="18" charset="0"/>
                            </a:rPr>
                          </m:ctrlPr>
                        </m:sSubPr>
                        <m:e>
                          <m:r>
                            <a:rPr lang="en-US" altLang="zh-CN" b="1" i="1">
                              <a:latin typeface="Cambria Math" panose="02040503050406030204" pitchFamily="18" charset="0"/>
                            </a:rPr>
                            <m:t>𝑻</m:t>
                          </m:r>
                        </m:e>
                        <m:sub>
                          <m:r>
                            <a:rPr lang="en-US" altLang="zh-CN" i="1">
                              <a:latin typeface="Cambria Math" panose="02040503050406030204" pitchFamily="18" charset="0"/>
                            </a:rPr>
                            <m:t>𝑉</m:t>
                          </m:r>
                        </m:sub>
                      </m:sSub>
                      <m:r>
                        <m:rPr>
                          <m:aln/>
                        </m:rPr>
                        <a:rPr lang="en-US" altLang="zh-CN">
                          <a:latin typeface="Cambria Math" panose="02040503050406030204" pitchFamily="18" charset="0"/>
                        </a:rPr>
                        <m:t>=</m:t>
                      </m:r>
                      <m:sSup>
                        <m:sSupPr>
                          <m:ctrlPr>
                            <a:rPr lang="zh-CN" altLang="zh-CN" i="1">
                              <a:latin typeface="Cambria Math" panose="02040503050406030204" pitchFamily="18" charset="0"/>
                            </a:rPr>
                          </m:ctrlPr>
                        </m:sSupPr>
                        <m:e>
                          <m:r>
                            <a:rPr lang="en-US" altLang="zh-CN" b="1" i="1">
                              <a:latin typeface="Cambria Math" panose="02040503050406030204" pitchFamily="18" charset="0"/>
                            </a:rPr>
                            <m:t>𝜸</m:t>
                          </m:r>
                        </m:e>
                        <m:sup>
                          <m:r>
                            <a:rPr lang="en-US" altLang="zh-CN">
                              <a:latin typeface="Cambria Math" panose="02040503050406030204" pitchFamily="18" charset="0"/>
                            </a:rPr>
                            <m:t>2</m:t>
                          </m:r>
                        </m:sup>
                      </m:sSup>
                    </m:oMath>
                    <m:oMath xmlns:m="http://schemas.openxmlformats.org/officeDocument/2006/math">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𝑻</m:t>
                          </m:r>
                        </m:e>
                        <m:sub>
                          <m:r>
                            <a:rPr lang="en-US" altLang="zh-CN" i="1">
                              <a:latin typeface="Cambria Math" panose="02040503050406030204" pitchFamily="18" charset="0"/>
                            </a:rPr>
                            <m:t>𝐼</m:t>
                          </m:r>
                        </m:sub>
                        <m:sup>
                          <m:r>
                            <a:rPr lang="en-US" altLang="zh-CN" i="1">
                              <a:latin typeface="Cambria Math" panose="02040503050406030204" pitchFamily="18" charset="0"/>
                            </a:rPr>
                            <m:t>−</m:t>
                          </m:r>
                          <m:r>
                            <a:rPr lang="en-US" altLang="zh-CN">
                              <a:latin typeface="Cambria Math" panose="02040503050406030204" pitchFamily="18" charset="0"/>
                            </a:rPr>
                            <m:t>1</m:t>
                          </m:r>
                        </m:sup>
                      </m:sSubSup>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sSub>
                        <m:sSubPr>
                          <m:ctrlPr>
                            <a:rPr lang="zh-CN" altLang="zh-CN" i="1">
                              <a:latin typeface="Cambria Math" panose="02040503050406030204" pitchFamily="18" charset="0"/>
                            </a:rPr>
                          </m:ctrlPr>
                        </m:sSubPr>
                        <m:e>
                          <m:r>
                            <a:rPr lang="en-US" altLang="zh-CN" b="1" i="1">
                              <a:latin typeface="Cambria Math" panose="02040503050406030204" pitchFamily="18" charset="0"/>
                            </a:rPr>
                            <m:t>𝑻</m:t>
                          </m:r>
                        </m:e>
                        <m:sub>
                          <m:r>
                            <a:rPr lang="en-US" altLang="zh-CN" i="1">
                              <a:latin typeface="Cambria Math" panose="02040503050406030204" pitchFamily="18" charset="0"/>
                            </a:rPr>
                            <m:t>𝐼</m:t>
                          </m:r>
                        </m:sub>
                      </m:sSub>
                      <m:r>
                        <m:rPr>
                          <m:aln/>
                        </m:rPr>
                        <a:rPr lang="en-US" altLang="zh-CN">
                          <a:latin typeface="Cambria Math" panose="02040503050406030204" pitchFamily="18" charset="0"/>
                        </a:rPr>
                        <m:t>=</m:t>
                      </m:r>
                      <m:sSup>
                        <m:sSupPr>
                          <m:ctrlPr>
                            <a:rPr lang="zh-CN" altLang="zh-CN" i="1">
                              <a:latin typeface="Cambria Math" panose="02040503050406030204" pitchFamily="18" charset="0"/>
                            </a:rPr>
                          </m:ctrlPr>
                        </m:sSupPr>
                        <m:e>
                          <m:r>
                            <a:rPr lang="en-US" altLang="zh-CN" b="1" i="1">
                              <a:latin typeface="Cambria Math" panose="02040503050406030204" pitchFamily="18" charset="0"/>
                            </a:rPr>
                            <m:t>𝜸</m:t>
                          </m:r>
                        </m:e>
                        <m:sup>
                          <m:r>
                            <a:rPr lang="en-US" altLang="zh-CN">
                              <a:latin typeface="Cambria Math" panose="02040503050406030204" pitchFamily="18" charset="0"/>
                            </a:rPr>
                            <m:t>2</m:t>
                          </m:r>
                        </m:sup>
                      </m:sSup>
                    </m:oMath>
                  </m:oMathPara>
                </a14:m>
                <a:endParaRPr lang="en-US" altLang="zh-CN" sz="1800" dirty="0"/>
              </a:p>
              <a:p>
                <a:pPr marL="0" indent="0">
                  <a:buFont typeface="Calibri" panose="020F0502020204030204" pitchFamily="34" charset="0"/>
                  <a:buNone/>
                </a:pPr>
                <a:r>
                  <a:rPr lang="zh-CN" altLang="en-US" dirty="0"/>
                  <a:t>可取（因为 </a:t>
                </a:r>
                <a14:m>
                  <m:oMath xmlns:m="http://schemas.openxmlformats.org/officeDocument/2006/math">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r>
                      <a:rPr lang="en-US" altLang="zh-CN" b="1" i="1">
                        <a:latin typeface="Cambria Math" panose="02040503050406030204" pitchFamily="18" charset="0"/>
                      </a:rPr>
                      <m:t> </m:t>
                    </m:r>
                  </m:oMath>
                </a14:m>
                <a:r>
                  <a:rPr lang="zh-CN" altLang="en-US" dirty="0"/>
                  <a:t>与</a:t>
                </a:r>
                <a14:m>
                  <m:oMath xmlns:m="http://schemas.openxmlformats.org/officeDocument/2006/math">
                    <m:r>
                      <a:rPr lang="en-US" altLang="zh-CN">
                        <a:latin typeface="Cambria Math" panose="02040503050406030204" pitchFamily="18" charset="0"/>
                      </a:rPr>
                      <m:t> </m:t>
                    </m:r>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𝒀</m:t>
                        </m:r>
                      </m:e>
                    </m:acc>
                    <m:acc>
                      <m:accPr>
                        <m:chr m:val="̃"/>
                        <m:ctrlPr>
                          <a:rPr lang="zh-CN" altLang="zh-CN" b="1" i="1">
                            <a:latin typeface="Cambria Math" panose="02040503050406030204" pitchFamily="18" charset="0"/>
                          </a:rPr>
                        </m:ctrlPr>
                      </m:accPr>
                      <m:e>
                        <m:r>
                          <a:rPr lang="en-US" altLang="zh-CN" b="1" i="1">
                            <a:latin typeface="Cambria Math" panose="02040503050406030204" pitchFamily="18" charset="0"/>
                          </a:rPr>
                          <m:t>𝒁</m:t>
                        </m:r>
                      </m:e>
                    </m:acc>
                    <m:r>
                      <a:rPr lang="en-US" altLang="zh-CN" b="1" i="1">
                        <a:latin typeface="Cambria Math" panose="02040503050406030204" pitchFamily="18" charset="0"/>
                      </a:rPr>
                      <m:t> </m:t>
                    </m:r>
                  </m:oMath>
                </a14:m>
                <a:r>
                  <a:rPr lang="zh-CN" altLang="en-US" dirty="0"/>
                  <a:t>互为转置）</a:t>
                </a:r>
                <a:endParaRPr lang="en-US" altLang="zh-CN"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𝑻</m:t>
                          </m:r>
                        </m:e>
                        <m:sub>
                          <m:r>
                            <a:rPr lang="en-US" altLang="zh-CN" i="1">
                              <a:latin typeface="Cambria Math" panose="02040503050406030204" pitchFamily="18" charset="0"/>
                            </a:rPr>
                            <m:t>𝑉</m:t>
                          </m:r>
                        </m:sub>
                        <m:sup>
                          <m:r>
                            <m:rPr>
                              <m:sty m:val="p"/>
                            </m:rPr>
                            <a:rPr lang="en-US" altLang="zh-CN">
                              <a:latin typeface="Cambria Math" panose="02040503050406030204" pitchFamily="18" charset="0"/>
                            </a:rPr>
                            <m:t>T</m:t>
                          </m:r>
                        </m:sup>
                      </m:sSubSup>
                      <m:r>
                        <m:rPr>
                          <m:aln/>
                        </m:rPr>
                        <a:rPr lang="en-US" altLang="zh-CN">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𝑻</m:t>
                          </m:r>
                        </m:e>
                        <m:sub>
                          <m:r>
                            <a:rPr lang="en-US" altLang="zh-CN" i="1">
                              <a:latin typeface="Cambria Math" panose="02040503050406030204" pitchFamily="18" charset="0"/>
                            </a:rPr>
                            <m:t>𝐼</m:t>
                          </m:r>
                        </m:sub>
                        <m:sup>
                          <m:r>
                            <a:rPr lang="en-US" altLang="zh-CN" i="1">
                              <a:latin typeface="Cambria Math" panose="02040503050406030204" pitchFamily="18" charset="0"/>
                            </a:rPr>
                            <m:t>−</m:t>
                          </m:r>
                          <m:r>
                            <a:rPr lang="en-US" altLang="zh-CN">
                              <a:latin typeface="Cambria Math" panose="02040503050406030204" pitchFamily="18" charset="0"/>
                            </a:rPr>
                            <m:t>1</m:t>
                          </m:r>
                        </m:sup>
                      </m:sSubSup>
                    </m:oMath>
                    <m:oMath xmlns:m="http://schemas.openxmlformats.org/officeDocument/2006/math">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𝑻</m:t>
                          </m:r>
                        </m:e>
                        <m:sub>
                          <m:r>
                            <a:rPr lang="en-US" altLang="zh-CN" i="1">
                              <a:latin typeface="Cambria Math" panose="02040503050406030204" pitchFamily="18" charset="0"/>
                            </a:rPr>
                            <m:t>𝐼</m:t>
                          </m:r>
                        </m:sub>
                        <m:sup>
                          <m:r>
                            <m:rPr>
                              <m:sty m:val="p"/>
                            </m:rPr>
                            <a:rPr lang="en-US" altLang="zh-CN">
                              <a:latin typeface="Cambria Math" panose="02040503050406030204" pitchFamily="18" charset="0"/>
                            </a:rPr>
                            <m:t>T</m:t>
                          </m:r>
                        </m:sup>
                      </m:sSubSup>
                      <m:r>
                        <m:rPr>
                          <m:aln/>
                        </m:rPr>
                        <a:rPr lang="en-US" altLang="zh-CN">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𝑻</m:t>
                          </m:r>
                        </m:e>
                        <m:sub>
                          <m:r>
                            <a:rPr lang="en-US" altLang="zh-CN" i="1">
                              <a:latin typeface="Cambria Math" panose="02040503050406030204" pitchFamily="18" charset="0"/>
                            </a:rPr>
                            <m:t>𝑉</m:t>
                          </m:r>
                        </m:sub>
                        <m:sup>
                          <m:r>
                            <a:rPr lang="en-US" altLang="zh-CN" i="1">
                              <a:latin typeface="Cambria Math" panose="02040503050406030204" pitchFamily="18" charset="0"/>
                            </a:rPr>
                            <m:t>−</m:t>
                          </m:r>
                          <m:r>
                            <a:rPr lang="en-US" altLang="zh-CN">
                              <a:latin typeface="Cambria Math" panose="02040503050406030204" pitchFamily="18" charset="0"/>
                            </a:rPr>
                            <m:t>1</m:t>
                          </m:r>
                        </m:sup>
                      </m:sSubSup>
                    </m:oMath>
                  </m:oMathPara>
                </a14:m>
                <a:endParaRPr lang="en-US" altLang="zh-CN" dirty="0"/>
              </a:p>
              <a:p>
                <a:pPr marL="0" indent="0">
                  <a:buFont typeface="Calibri" panose="020F0502020204030204" pitchFamily="34" charset="0"/>
                  <a:buNone/>
                </a:pPr>
                <a14:m>
                  <m:oMath xmlns:m="http://schemas.openxmlformats.org/officeDocument/2006/math">
                    <m:r>
                      <a:rPr lang="en-US" altLang="zh-CN" b="1" i="1">
                        <a:latin typeface="Cambria Math" panose="02040503050406030204" pitchFamily="18" charset="0"/>
                      </a:rPr>
                      <m:t>𝜸</m:t>
                    </m:r>
                  </m:oMath>
                </a14:m>
                <a:r>
                  <a:rPr lang="zh-CN" altLang="en-US" dirty="0"/>
                  <a:t>的意义：</a:t>
                </a:r>
                <a14:m>
                  <m:oMath xmlns:m="http://schemas.openxmlformats.org/officeDocument/2006/math">
                    <m:r>
                      <a:rPr lang="en-US" altLang="zh-CN" i="1" dirty="0">
                        <a:latin typeface="Cambria Math" panose="02040503050406030204" pitchFamily="18" charset="0"/>
                      </a:rPr>
                      <m:t>𝑁</m:t>
                    </m:r>
                    <m:r>
                      <a:rPr lang="en-US" altLang="zh-CN" i="1" dirty="0" smtClean="0">
                        <a:latin typeface="Cambria Math" panose="02040503050406030204" pitchFamily="18" charset="0"/>
                      </a:rPr>
                      <m:t> </m:t>
                    </m:r>
                    <m:r>
                      <a:rPr lang="zh-CN" altLang="en-US" i="1" dirty="0" smtClean="0">
                        <a:latin typeface="Cambria Math" panose="02040503050406030204" pitchFamily="18" charset="0"/>
                      </a:rPr>
                      <m:t>个</m:t>
                    </m:r>
                  </m:oMath>
                </a14:m>
                <a:r>
                  <a:rPr lang="zh-CN" altLang="en-US" dirty="0"/>
                  <a:t>模式的复传播常数</a:t>
                </a:r>
              </a:p>
            </p:txBody>
          </p:sp>
        </mc:Choice>
        <mc:Fallback xmlns="">
          <p:sp>
            <p:nvSpPr>
              <p:cNvPr id="8" name="内容占位符 2">
                <a:extLst>
                  <a:ext uri="{FF2B5EF4-FFF2-40B4-BE49-F238E27FC236}">
                    <a16:creationId xmlns:a16="http://schemas.microsoft.com/office/drawing/2014/main" id="{6317351E-82C8-4AD1-B4F8-1BE8E9ED79CE}"/>
                  </a:ext>
                </a:extLst>
              </p:cNvPr>
              <p:cNvSpPr txBox="1">
                <a:spLocks noRot="1" noChangeAspect="1" noMove="1" noResize="1" noEditPoints="1" noAdjustHandles="1" noChangeArrowheads="1" noChangeShapeType="1" noTextEdit="1"/>
              </p:cNvSpPr>
              <p:nvPr/>
            </p:nvSpPr>
            <p:spPr>
              <a:xfrm>
                <a:off x="4786313" y="1717675"/>
                <a:ext cx="4032250" cy="4826248"/>
              </a:xfrm>
              <a:prstGeom prst="rect">
                <a:avLst/>
              </a:prstGeom>
              <a:blipFill>
                <a:blip r:embed="rId7"/>
                <a:stretch>
                  <a:fillRect l="-1662" t="-885"/>
                </a:stretch>
              </a:blipFill>
            </p:spPr>
            <p:txBody>
              <a:bodyPr/>
              <a:lstStyle/>
              <a:p>
                <a:r>
                  <a:rPr lang="zh-CN" altLang="en-US">
                    <a:noFill/>
                  </a:rPr>
                  <a:t> </a:t>
                </a:r>
              </a:p>
            </p:txBody>
          </p:sp>
        </mc:Fallback>
      </mc:AlternateContent>
      <p:pic>
        <p:nvPicPr>
          <p:cNvPr id="6" name="音频 5">
            <a:hlinkClick r:id="" action="ppaction://media"/>
            <a:extLst>
              <a:ext uri="{FF2B5EF4-FFF2-40B4-BE49-F238E27FC236}">
                <a16:creationId xmlns:a16="http://schemas.microsoft.com/office/drawing/2014/main" id="{31DB880F-A3C4-491E-A7E4-E50F147FB74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480556139"/>
      </p:ext>
    </p:extLst>
  </p:cSld>
  <p:clrMapOvr>
    <a:masterClrMapping/>
  </p:clrMapOvr>
  <p:transition spd="med" advTm="5282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5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500"/>
                                        <p:tgtEl>
                                          <p:spTgt spid="8">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BA2BF12-2C84-49A0-8EC5-B79DCAD8442D}"/>
              </a:ext>
            </a:extLst>
          </p:cNvPr>
          <p:cNvSpPr>
            <a:spLocks noGrp="1"/>
          </p:cNvSpPr>
          <p:nvPr>
            <p:ph type="title"/>
          </p:nvPr>
        </p:nvSpPr>
        <p:spPr/>
        <p:txBody>
          <a:bodyPr/>
          <a:lstStyle/>
          <a:p>
            <a:r>
              <a:rPr lang="zh-CN" altLang="en-US" dirty="0"/>
              <a:t>频域 </a:t>
            </a:r>
            <a:r>
              <a:rPr lang="en-US" altLang="zh-CN" dirty="0"/>
              <a:t>MTL </a:t>
            </a:r>
            <a:r>
              <a:rPr lang="zh-CN" altLang="en-US" dirty="0"/>
              <a:t>方程的解</a:t>
            </a:r>
          </a:p>
        </p:txBody>
      </p:sp>
      <p:sp>
        <p:nvSpPr>
          <p:cNvPr id="4" name="灯片编号占位符 3">
            <a:extLst>
              <a:ext uri="{FF2B5EF4-FFF2-40B4-BE49-F238E27FC236}">
                <a16:creationId xmlns:a16="http://schemas.microsoft.com/office/drawing/2014/main" id="{C69734F6-3770-4551-A1AF-2B383A37F9F3}"/>
              </a:ext>
            </a:extLst>
          </p:cNvPr>
          <p:cNvSpPr>
            <a:spLocks noGrp="1"/>
          </p:cNvSpPr>
          <p:nvPr>
            <p:ph type="sldNum" sz="quarter" idx="12"/>
          </p:nvPr>
        </p:nvSpPr>
        <p:spPr/>
        <p:txBody>
          <a:bodyPr/>
          <a:lstStyle/>
          <a:p>
            <a:fld id="{D4CE0C3C-47D3-4455-AB34-8268314DB49D}" type="slidenum">
              <a:rPr lang="en-US" altLang="zh-CN" smtClean="0"/>
              <a:pPr/>
              <a:t>9</a:t>
            </a:fld>
            <a:endParaRPr lang="en-US" altLang="zh-CN"/>
          </a:p>
        </p:txBody>
      </p:sp>
      <mc:AlternateContent xmlns:mc="http://schemas.openxmlformats.org/markup-compatibility/2006" xmlns:a14="http://schemas.microsoft.com/office/drawing/2010/main">
        <mc:Choice Requires="a14">
          <p:sp>
            <p:nvSpPr>
              <p:cNvPr id="9" name="内容占位符 1">
                <a:extLst>
                  <a:ext uri="{FF2B5EF4-FFF2-40B4-BE49-F238E27FC236}">
                    <a16:creationId xmlns:a16="http://schemas.microsoft.com/office/drawing/2014/main" id="{FB93F9B0-8FDD-41F1-8EDD-FEED242E2062}"/>
                  </a:ext>
                </a:extLst>
              </p:cNvPr>
              <p:cNvSpPr>
                <a:spLocks noGrp="1"/>
              </p:cNvSpPr>
              <p:nvPr>
                <p:ph sz="quarter" idx="10"/>
              </p:nvPr>
            </p:nvSpPr>
            <p:spPr>
              <a:xfrm>
                <a:off x="262394" y="1717675"/>
                <a:ext cx="4032000" cy="4826248"/>
              </a:xfrm>
            </p:spPr>
            <p:txBody>
              <a:bodyPr/>
              <a:lstStyle/>
              <a:p>
                <a:r>
                  <a:rPr lang="zh-CN" altLang="en-US" dirty="0"/>
                  <a:t>定义 </a:t>
                </a:r>
                <a14:m>
                  <m:oMath xmlns:m="http://schemas.openxmlformats.org/officeDocument/2006/math">
                    <m:r>
                      <a:rPr lang="en-US" altLang="zh-CN" i="1" dirty="0">
                        <a:latin typeface="Cambria Math" panose="02040503050406030204" pitchFamily="18" charset="0"/>
                      </a:rPr>
                      <m:t>𝑁</m:t>
                    </m:r>
                    <m:r>
                      <a:rPr lang="en-US" altLang="zh-CN" b="0" i="1" dirty="0" smtClean="0">
                        <a:latin typeface="Cambria Math" panose="02040503050406030204" pitchFamily="18" charset="0"/>
                      </a:rPr>
                      <m:t> </m:t>
                    </m:r>
                    <m:r>
                      <a:rPr lang="zh-CN" altLang="en-US" i="1" dirty="0">
                        <a:latin typeface="Cambria Math" panose="02040503050406030204" pitchFamily="18" charset="0"/>
                      </a:rPr>
                      <m:t>个</m:t>
                    </m:r>
                  </m:oMath>
                </a14:m>
                <a:r>
                  <a:rPr lang="zh-CN" altLang="en-US" dirty="0"/>
                  <a:t>准 </a:t>
                </a:r>
                <a:r>
                  <a:rPr lang="en-US" altLang="zh-CN" dirty="0"/>
                  <a:t>TEM </a:t>
                </a:r>
                <a:r>
                  <a:rPr lang="zh-CN" altLang="en-US" dirty="0"/>
                  <a:t>传播模式的电压和电流</a:t>
                </a:r>
                <a:endParaRPr lang="en-US" altLang="zh-CN" dirty="0"/>
              </a:p>
              <a:p>
                <a:pPr marL="0" indent="0">
                  <a:buNone/>
                </a:pP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rPr>
                        <m:t>𝑽</m:t>
                      </m:r>
                      <m:d>
                        <m:dPr>
                          <m:ctrlPr>
                            <a:rPr lang="zh-CN" altLang="zh-CN" b="1"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b="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𝑻</m:t>
                          </m:r>
                        </m:e>
                        <m:sub>
                          <m:r>
                            <a:rPr lang="en-US" altLang="zh-CN" i="1">
                              <a:latin typeface="Cambria Math" panose="02040503050406030204" pitchFamily="18" charset="0"/>
                            </a:rPr>
                            <m:t>𝑉</m:t>
                          </m:r>
                        </m:sub>
                      </m:sSub>
                      <m:sSub>
                        <m:sSubPr>
                          <m:ctrlPr>
                            <a:rPr lang="zh-CN" altLang="zh-CN" i="1">
                              <a:latin typeface="Cambria Math" panose="02040503050406030204" pitchFamily="18" charset="0"/>
                            </a:rPr>
                          </m:ctrlPr>
                        </m:sSub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Sub>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a:rPr lang="en-US" altLang="zh-CN">
                          <a:latin typeface="Cambria Math" panose="02040503050406030204" pitchFamily="18" charset="0"/>
                        </a:rPr>
                        <m:t>,</m:t>
                      </m:r>
                    </m:oMath>
                    <m:oMath xmlns:m="http://schemas.openxmlformats.org/officeDocument/2006/math">
                      <m:r>
                        <a:rPr lang="en-US" altLang="zh-CN" b="1" i="1">
                          <a:latin typeface="Cambria Math" panose="02040503050406030204" pitchFamily="18" charset="0"/>
                        </a:rPr>
                        <m:t>𝑰</m:t>
                      </m:r>
                      <m:d>
                        <m:dPr>
                          <m:ctrlPr>
                            <a:rPr lang="zh-CN" altLang="zh-CN" b="1"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b="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𝑻</m:t>
                          </m:r>
                        </m:e>
                        <m:sub>
                          <m:r>
                            <a:rPr lang="en-US" altLang="zh-CN" i="1">
                              <a:latin typeface="Cambria Math" panose="02040503050406030204" pitchFamily="18" charset="0"/>
                            </a:rPr>
                            <m:t>𝐼</m:t>
                          </m:r>
                        </m:sub>
                      </m:sSub>
                      <m:sSub>
                        <m:sSubPr>
                          <m:ctrlPr>
                            <a:rPr lang="zh-CN" altLang="zh-CN" i="1">
                              <a:latin typeface="Cambria Math" panose="02040503050406030204" pitchFamily="18" charset="0"/>
                            </a:rPr>
                          </m:ctrlPr>
                        </m:sSubPr>
                        <m:e>
                          <m:r>
                            <a:rPr lang="en-US" altLang="zh-CN" b="1" i="1">
                              <a:latin typeface="Cambria Math" panose="02040503050406030204" pitchFamily="18" charset="0"/>
                            </a:rPr>
                            <m:t>𝑰</m:t>
                          </m:r>
                        </m:e>
                        <m:sub>
                          <m:r>
                            <m:rPr>
                              <m:sty m:val="p"/>
                            </m:rPr>
                            <a:rPr lang="en-US" altLang="zh-CN">
                              <a:latin typeface="Cambria Math" panose="02040503050406030204" pitchFamily="18" charset="0"/>
                            </a:rPr>
                            <m:t>m</m:t>
                          </m:r>
                        </m:sub>
                      </m:sSub>
                      <m:d>
                        <m:dPr>
                          <m:ctrlPr>
                            <a:rPr lang="zh-CN" altLang="zh-CN" i="1">
                              <a:latin typeface="Cambria Math" panose="02040503050406030204" pitchFamily="18" charset="0"/>
                            </a:rPr>
                          </m:ctrlPr>
                        </m:dPr>
                        <m:e>
                          <m:r>
                            <a:rPr lang="en-US" altLang="zh-CN" i="1">
                              <a:latin typeface="Cambria Math" panose="02040503050406030204" pitchFamily="18" charset="0"/>
                            </a:rPr>
                            <m:t>𝑧</m:t>
                          </m:r>
                        </m:e>
                      </m:d>
                    </m:oMath>
                  </m:oMathPara>
                </a14:m>
                <a:endParaRPr lang="en-US" altLang="zh-CN" dirty="0"/>
              </a:p>
              <a:p>
                <a:pPr marL="0" indent="0">
                  <a:buNone/>
                </a:pPr>
                <a:r>
                  <a:rPr lang="zh-CN" altLang="en-US" dirty="0"/>
                  <a:t>代入  </a:t>
                </a:r>
                <a:r>
                  <a:rPr lang="en-US" altLang="zh-CN" dirty="0"/>
                  <a:t>MTL </a:t>
                </a:r>
                <a:r>
                  <a:rPr lang="zh-CN" altLang="en-US" dirty="0"/>
                  <a:t>方程可得</a:t>
                </a:r>
                <a:endParaRPr lang="en-US" altLang="zh-CN" dirty="0"/>
              </a:p>
              <a:p>
                <a:pPr marL="0" indent="0">
                  <a:buNone/>
                </a:pPr>
                <a14:m>
                  <m:oMathPara xmlns:m="http://schemas.openxmlformats.org/officeDocument/2006/math">
                    <m:oMathParaPr>
                      <m:jc m:val="centerGroup"/>
                    </m:oMathParaPr>
                    <m:oMath xmlns:m="http://schemas.openxmlformats.org/officeDocument/2006/math">
                      <m:f>
                        <m:fPr>
                          <m:ctrlPr>
                            <a:rPr lang="zh-CN" altLang="zh-CN" i="1">
                              <a:latin typeface="Cambria Math" panose="02040503050406030204" pitchFamily="18" charset="0"/>
                            </a:rPr>
                          </m:ctrlPr>
                        </m:fPr>
                        <m:num>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d</m:t>
                              </m:r>
                            </m:e>
                            <m:sup>
                              <m:r>
                                <a:rPr lang="en-US" altLang="zh-CN">
                                  <a:latin typeface="Cambria Math" panose="02040503050406030204" pitchFamily="18" charset="0"/>
                                </a:rPr>
                                <m:t>2</m:t>
                              </m:r>
                            </m:sup>
                          </m:sSup>
                        </m:num>
                        <m:den>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d</m:t>
                              </m:r>
                              <m:r>
                                <a:rPr lang="en-US" altLang="zh-CN" i="1">
                                  <a:latin typeface="Cambria Math" panose="02040503050406030204" pitchFamily="18" charset="0"/>
                                </a:rPr>
                                <m:t>𝑧</m:t>
                              </m:r>
                            </m:e>
                            <m:sup>
                              <m:r>
                                <a:rPr lang="en-US" altLang="zh-CN">
                                  <a:latin typeface="Cambria Math" panose="02040503050406030204" pitchFamily="18" charset="0"/>
                                </a:rPr>
                                <m:t>2</m:t>
                              </m:r>
                            </m:sup>
                          </m:sSup>
                        </m:den>
                      </m:f>
                      <m:sSub>
                        <m:sSubPr>
                          <m:ctrlPr>
                            <a:rPr lang="zh-CN" altLang="zh-CN" b="1" i="1">
                              <a:latin typeface="Cambria Math" panose="02040503050406030204" pitchFamily="18" charset="0"/>
                            </a:rPr>
                          </m:ctrlPr>
                        </m:sSub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Sub>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a:latin typeface="Cambria Math" panose="02040503050406030204" pitchFamily="18" charset="0"/>
                        </a:rPr>
                        <m:t>=</m:t>
                      </m:r>
                      <m:sSup>
                        <m:sSupPr>
                          <m:ctrlPr>
                            <a:rPr lang="zh-CN" altLang="zh-CN" i="1">
                              <a:latin typeface="Cambria Math" panose="02040503050406030204" pitchFamily="18" charset="0"/>
                            </a:rPr>
                          </m:ctrlPr>
                        </m:sSupPr>
                        <m:e>
                          <m:r>
                            <a:rPr lang="en-US" altLang="zh-CN" b="1" i="1">
                              <a:latin typeface="Cambria Math" panose="02040503050406030204" pitchFamily="18" charset="0"/>
                            </a:rPr>
                            <m:t>𝜸</m:t>
                          </m:r>
                        </m:e>
                        <m:sup>
                          <m:r>
                            <a:rPr lang="en-US" altLang="zh-CN">
                              <a:latin typeface="Cambria Math" panose="02040503050406030204" pitchFamily="18" charset="0"/>
                            </a:rPr>
                            <m:t>2</m:t>
                          </m:r>
                        </m:sup>
                      </m:sSup>
                      <m:sSub>
                        <m:sSubPr>
                          <m:ctrlPr>
                            <a:rPr lang="zh-CN" altLang="zh-CN" i="1">
                              <a:latin typeface="Cambria Math" panose="02040503050406030204" pitchFamily="18" charset="0"/>
                            </a:rPr>
                          </m:ctrlPr>
                        </m:sSub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Sub>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a:rPr lang="en-US" altLang="zh-CN">
                          <a:latin typeface="Cambria Math" panose="02040503050406030204" pitchFamily="18" charset="0"/>
                        </a:rPr>
                        <m:t>,</m:t>
                      </m:r>
                    </m:oMath>
                    <m:oMath xmlns:m="http://schemas.openxmlformats.org/officeDocument/2006/math">
                      <m:f>
                        <m:fPr>
                          <m:ctrlPr>
                            <a:rPr lang="zh-CN" altLang="zh-CN" i="1">
                              <a:latin typeface="Cambria Math" panose="02040503050406030204" pitchFamily="18" charset="0"/>
                            </a:rPr>
                          </m:ctrlPr>
                        </m:fPr>
                        <m:num>
                          <m:sSup>
                            <m:sSupPr>
                              <m:ctrlPr>
                                <a:rPr lang="en-US" altLang="zh-CN" b="0" i="1" smtClean="0">
                                  <a:latin typeface="Cambria Math" panose="02040503050406030204" pitchFamily="18" charset="0"/>
                                </a:rPr>
                              </m:ctrlPr>
                            </m:sSupPr>
                            <m:e>
                              <m:r>
                                <m:rPr>
                                  <m:sty m:val="p"/>
                                </m:rPr>
                                <a:rPr lang="en-US" altLang="zh-CN">
                                  <a:latin typeface="Cambria Math" panose="02040503050406030204" pitchFamily="18" charset="0"/>
                                </a:rPr>
                                <m:t>d</m:t>
                              </m:r>
                            </m:e>
                            <m:sup>
                              <m:r>
                                <a:rPr lang="en-US" altLang="zh-CN" b="0" i="1" smtClean="0">
                                  <a:latin typeface="Cambria Math" panose="02040503050406030204" pitchFamily="18" charset="0"/>
                                </a:rPr>
                                <m:t>2</m:t>
                              </m:r>
                            </m:sup>
                          </m:sSup>
                        </m:num>
                        <m:den>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d</m:t>
                              </m:r>
                              <m:r>
                                <a:rPr lang="en-US" altLang="zh-CN" i="1">
                                  <a:latin typeface="Cambria Math" panose="02040503050406030204" pitchFamily="18" charset="0"/>
                                </a:rPr>
                                <m:t>𝑧</m:t>
                              </m:r>
                            </m:e>
                            <m:sup>
                              <m:r>
                                <a:rPr lang="en-US" altLang="zh-CN">
                                  <a:latin typeface="Cambria Math" panose="02040503050406030204" pitchFamily="18" charset="0"/>
                                </a:rPr>
                                <m:t>2</m:t>
                              </m:r>
                            </m:sup>
                          </m:sSup>
                        </m:den>
                      </m:f>
                      <m:sSub>
                        <m:sSubPr>
                          <m:ctrlPr>
                            <a:rPr lang="zh-CN" altLang="zh-CN" b="1" i="1">
                              <a:latin typeface="Cambria Math" panose="02040503050406030204" pitchFamily="18" charset="0"/>
                            </a:rPr>
                          </m:ctrlPr>
                        </m:sSubPr>
                        <m:e>
                          <m:r>
                            <a:rPr lang="en-US" altLang="zh-CN" b="1" i="1">
                              <a:latin typeface="Cambria Math" panose="02040503050406030204" pitchFamily="18" charset="0"/>
                            </a:rPr>
                            <m:t>𝑰</m:t>
                          </m:r>
                        </m:e>
                        <m:sub>
                          <m:r>
                            <m:rPr>
                              <m:sty m:val="p"/>
                            </m:rPr>
                            <a:rPr lang="en-US" altLang="zh-CN">
                              <a:latin typeface="Cambria Math" panose="02040503050406030204" pitchFamily="18" charset="0"/>
                            </a:rPr>
                            <m:t>m</m:t>
                          </m:r>
                        </m:sub>
                      </m:sSub>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a:latin typeface="Cambria Math" panose="02040503050406030204" pitchFamily="18" charset="0"/>
                        </a:rPr>
                        <m:t>=</m:t>
                      </m:r>
                      <m:sSup>
                        <m:sSupPr>
                          <m:ctrlPr>
                            <a:rPr lang="zh-CN" altLang="zh-CN" i="1">
                              <a:latin typeface="Cambria Math" panose="02040503050406030204" pitchFamily="18" charset="0"/>
                            </a:rPr>
                          </m:ctrlPr>
                        </m:sSupPr>
                        <m:e>
                          <m:r>
                            <a:rPr lang="en-US" altLang="zh-CN" b="1" i="1">
                              <a:latin typeface="Cambria Math" panose="02040503050406030204" pitchFamily="18" charset="0"/>
                            </a:rPr>
                            <m:t>𝜸</m:t>
                          </m:r>
                        </m:e>
                        <m:sup>
                          <m:r>
                            <a:rPr lang="en-US" altLang="zh-CN">
                              <a:latin typeface="Cambria Math" panose="02040503050406030204" pitchFamily="18" charset="0"/>
                            </a:rPr>
                            <m:t>2</m:t>
                          </m:r>
                        </m:sup>
                      </m:sSup>
                      <m:sSub>
                        <m:sSubPr>
                          <m:ctrlPr>
                            <a:rPr lang="zh-CN" altLang="zh-CN" b="1" i="1">
                              <a:latin typeface="Cambria Math" panose="02040503050406030204" pitchFamily="18" charset="0"/>
                            </a:rPr>
                          </m:ctrlPr>
                        </m:sSubPr>
                        <m:e>
                          <m:r>
                            <a:rPr lang="en-US" altLang="zh-CN" b="1" i="1">
                              <a:latin typeface="Cambria Math" panose="02040503050406030204" pitchFamily="18" charset="0"/>
                            </a:rPr>
                            <m:t>𝑰</m:t>
                          </m:r>
                        </m:e>
                        <m:sub>
                          <m:r>
                            <m:rPr>
                              <m:sty m:val="p"/>
                            </m:rPr>
                            <a:rPr lang="en-US" altLang="zh-CN">
                              <a:latin typeface="Cambria Math" panose="02040503050406030204" pitchFamily="18" charset="0"/>
                            </a:rPr>
                            <m:t>m</m:t>
                          </m:r>
                        </m:sub>
                      </m:sSub>
                      <m:d>
                        <m:dPr>
                          <m:ctrlPr>
                            <a:rPr lang="zh-CN" altLang="zh-CN" i="1">
                              <a:latin typeface="Cambria Math" panose="02040503050406030204" pitchFamily="18" charset="0"/>
                            </a:rPr>
                          </m:ctrlPr>
                        </m:dPr>
                        <m:e>
                          <m:r>
                            <a:rPr lang="en-US" altLang="zh-CN" i="1">
                              <a:latin typeface="Cambria Math" panose="02040503050406030204" pitchFamily="18" charset="0"/>
                            </a:rPr>
                            <m:t>𝑧</m:t>
                          </m:r>
                        </m:e>
                      </m:d>
                    </m:oMath>
                  </m:oMathPara>
                </a14:m>
                <a:endParaRPr lang="en-US" altLang="zh-CN" dirty="0"/>
              </a:p>
              <a:p>
                <a:pPr marL="0" indent="0">
                  <a:buNone/>
                </a:pPr>
                <a:r>
                  <a:rPr lang="zh-CN" altLang="en-US" dirty="0"/>
                  <a:t>其中 </a:t>
                </a:r>
                <a14:m>
                  <m:oMath xmlns:m="http://schemas.openxmlformats.org/officeDocument/2006/math">
                    <m:sSup>
                      <m:sSupPr>
                        <m:ctrlPr>
                          <a:rPr lang="zh-CN" altLang="zh-CN" i="1">
                            <a:latin typeface="Cambria Math" panose="02040503050406030204" pitchFamily="18" charset="0"/>
                          </a:rPr>
                        </m:ctrlPr>
                      </m:sSupPr>
                      <m:e>
                        <m:r>
                          <a:rPr lang="en-US" altLang="zh-CN" b="1" i="1">
                            <a:latin typeface="Cambria Math" panose="02040503050406030204" pitchFamily="18" charset="0"/>
                          </a:rPr>
                          <m:t>𝜸</m:t>
                        </m:r>
                      </m:e>
                      <m:sup>
                        <m:r>
                          <a:rPr lang="en-US" altLang="zh-CN">
                            <a:latin typeface="Cambria Math" panose="02040503050406030204" pitchFamily="18" charset="0"/>
                          </a:rPr>
                          <m:t>2</m:t>
                        </m:r>
                      </m:sup>
                    </m:sSup>
                  </m:oMath>
                </a14:m>
                <a:r>
                  <a:rPr lang="zh-CN" altLang="en-US" dirty="0"/>
                  <a:t> 是对角阵，故上式可视为</a:t>
                </a:r>
                <a14:m>
                  <m:oMath xmlns:m="http://schemas.openxmlformats.org/officeDocument/2006/math">
                    <m:r>
                      <a:rPr lang="en-US" altLang="zh-CN" b="0" i="1" smtClean="0">
                        <a:latin typeface="Cambria Math" panose="02040503050406030204" pitchFamily="18" charset="0"/>
                      </a:rPr>
                      <m:t>2</m:t>
                    </m:r>
                    <m:r>
                      <a:rPr lang="en-US" altLang="zh-CN" i="1">
                        <a:latin typeface="Cambria Math" panose="02040503050406030204" pitchFamily="18" charset="0"/>
                      </a:rPr>
                      <m:t>𝑁</m:t>
                    </m:r>
                  </m:oMath>
                </a14:m>
                <a:r>
                  <a:rPr lang="zh-CN" altLang="en-US" dirty="0"/>
                  <a:t> 个独立的常微分方程，可求出通解</a:t>
                </a:r>
                <a:endParaRPr lang="en-US" altLang="zh-CN" dirty="0"/>
              </a:p>
            </p:txBody>
          </p:sp>
        </mc:Choice>
        <mc:Fallback xmlns="">
          <p:sp>
            <p:nvSpPr>
              <p:cNvPr id="9" name="内容占位符 1">
                <a:extLst>
                  <a:ext uri="{FF2B5EF4-FFF2-40B4-BE49-F238E27FC236}">
                    <a16:creationId xmlns:a16="http://schemas.microsoft.com/office/drawing/2014/main" id="{FB93F9B0-8FDD-41F1-8EDD-FEED242E2062}"/>
                  </a:ext>
                </a:extLst>
              </p:cNvPr>
              <p:cNvSpPr>
                <a:spLocks noGrp="1" noRot="1" noChangeAspect="1" noMove="1" noResize="1" noEditPoints="1" noAdjustHandles="1" noChangeArrowheads="1" noChangeShapeType="1" noTextEdit="1"/>
              </p:cNvSpPr>
              <p:nvPr>
                <p:ph sz="quarter" idx="10"/>
              </p:nvPr>
            </p:nvSpPr>
            <p:spPr>
              <a:xfrm>
                <a:off x="262394" y="1717675"/>
                <a:ext cx="4032000" cy="4826248"/>
              </a:xfrm>
              <a:blipFill>
                <a:blip r:embed="rId6"/>
                <a:stretch>
                  <a:fillRect l="-1664" t="-1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内容占位符 2">
                <a:extLst>
                  <a:ext uri="{FF2B5EF4-FFF2-40B4-BE49-F238E27FC236}">
                    <a16:creationId xmlns:a16="http://schemas.microsoft.com/office/drawing/2014/main" id="{FC99B196-9595-41DA-9FB4-85A9396A634C}"/>
                  </a:ext>
                </a:extLst>
              </p:cNvPr>
              <p:cNvSpPr txBox="1">
                <a:spLocks/>
              </p:cNvSpPr>
              <p:nvPr/>
            </p:nvSpPr>
            <p:spPr>
              <a:xfrm>
                <a:off x="4786313" y="1717675"/>
                <a:ext cx="4032250" cy="4826248"/>
              </a:xfrm>
              <a:prstGeom prst="rect">
                <a:avLst/>
              </a:prstGeom>
            </p:spPr>
            <p:txBody>
              <a:bodyPr>
                <a:normAutofit fontScale="70000" lnSpcReduction="20000"/>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最终求得 </a:t>
                </a:r>
                <a:r>
                  <a:rPr lang="en-US" altLang="zh-CN" dirty="0"/>
                  <a:t>MTL </a:t>
                </a:r>
                <a:r>
                  <a:rPr lang="zh-CN" altLang="en-US" dirty="0"/>
                  <a:t>方程的通解</a:t>
                </a:r>
                <a:endParaRPr lang="en-US" altLang="zh-CN" dirty="0"/>
              </a:p>
              <a:p>
                <a:pPr marL="0" indent="0">
                  <a:buNone/>
                </a:pP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rPr>
                        <m:t>𝑽</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b="1">
                          <a:latin typeface="Cambria Math" panose="02040503050406030204" pitchFamily="18" charset="0"/>
                        </a:rPr>
                        <m:t>=</m:t>
                      </m:r>
                      <m:sSub>
                        <m:sSubPr>
                          <m:ctrlPr>
                            <a:rPr lang="zh-CN" altLang="zh-CN" b="1" i="1">
                              <a:latin typeface="Cambria Math" panose="02040503050406030204" pitchFamily="18" charset="0"/>
                            </a:rPr>
                          </m:ctrlPr>
                        </m:sSubPr>
                        <m:e>
                          <m:r>
                            <a:rPr lang="en-US" altLang="zh-CN" b="1" i="1">
                              <a:latin typeface="Cambria Math" panose="02040503050406030204" pitchFamily="18" charset="0"/>
                            </a:rPr>
                            <m:t>𝑻</m:t>
                          </m:r>
                        </m:e>
                        <m:sub>
                          <m:r>
                            <a:rPr lang="en-US" altLang="zh-CN" i="1">
                              <a:latin typeface="Cambria Math" panose="02040503050406030204" pitchFamily="18" charset="0"/>
                            </a:rPr>
                            <m:t>𝑉</m:t>
                          </m:r>
                        </m:sub>
                      </m:sSub>
                      <m:d>
                        <m:dPr>
                          <m:ctrlPr>
                            <a:rPr lang="zh-CN" altLang="zh-CN" b="1" i="1">
                              <a:latin typeface="Cambria Math" panose="02040503050406030204" pitchFamily="18" charset="0"/>
                            </a:rPr>
                          </m:ctrlPr>
                        </m:dPr>
                        <m:e>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e</m:t>
                              </m:r>
                            </m:e>
                            <m:sup>
                              <m:r>
                                <a:rPr lang="en-US" altLang="zh-CN" i="1">
                                  <a:latin typeface="Cambria Math" panose="02040503050406030204" pitchFamily="18" charset="0"/>
                                </a:rPr>
                                <m:t>−</m:t>
                              </m:r>
                              <m:r>
                                <a:rPr lang="en-US" altLang="zh-CN" b="1" i="1">
                                  <a:latin typeface="Cambria Math" panose="02040503050406030204" pitchFamily="18" charset="0"/>
                                </a:rPr>
                                <m:t>𝜸</m:t>
                              </m:r>
                              <m:r>
                                <a:rPr lang="en-US" altLang="zh-CN" i="1">
                                  <a:latin typeface="Cambria Math" panose="02040503050406030204" pitchFamily="18" charset="0"/>
                                </a:rPr>
                                <m:t>𝑧</m:t>
                              </m:r>
                            </m:sup>
                          </m:sSup>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up>
                              <m:r>
                                <a:rPr lang="en-US" altLang="zh-CN">
                                  <a:latin typeface="Cambria Math" panose="02040503050406030204" pitchFamily="18" charset="0"/>
                                </a:rPr>
                                <m:t>+</m:t>
                              </m:r>
                            </m:sup>
                          </m:sSubSup>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e</m:t>
                              </m:r>
                            </m:e>
                            <m:sup>
                              <m:r>
                                <a:rPr lang="en-US" altLang="zh-CN" b="1" i="1">
                                  <a:latin typeface="Cambria Math" panose="02040503050406030204" pitchFamily="18" charset="0"/>
                                </a:rPr>
                                <m:t>𝜸</m:t>
                              </m:r>
                              <m:r>
                                <a:rPr lang="en-US" altLang="zh-CN" i="1">
                                  <a:latin typeface="Cambria Math" panose="02040503050406030204" pitchFamily="18" charset="0"/>
                                </a:rPr>
                                <m:t>𝑧</m:t>
                              </m:r>
                            </m:sup>
                          </m:sSup>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up>
                              <m:r>
                                <a:rPr lang="en-US" altLang="zh-CN" i="1">
                                  <a:latin typeface="Cambria Math" panose="02040503050406030204" pitchFamily="18" charset="0"/>
                                </a:rPr>
                                <m:t>−</m:t>
                              </m:r>
                            </m:sup>
                          </m:sSubSup>
                        </m:e>
                      </m:d>
                      <m:r>
                        <a:rPr lang="en-US" altLang="zh-CN">
                          <a:latin typeface="Cambria Math" panose="02040503050406030204" pitchFamily="18" charset="0"/>
                        </a:rPr>
                        <m:t>,</m:t>
                      </m:r>
                    </m:oMath>
                    <m:oMath xmlns:m="http://schemas.openxmlformats.org/officeDocument/2006/math">
                      <m:r>
                        <a:rPr lang="en-US" altLang="zh-CN" b="1" i="1">
                          <a:latin typeface="Cambria Math" panose="02040503050406030204" pitchFamily="18" charset="0"/>
                        </a:rPr>
                        <m:t>𝑰</m:t>
                      </m:r>
                      <m:d>
                        <m:dPr>
                          <m:ctrlPr>
                            <a:rPr lang="zh-CN" altLang="zh-CN" i="1">
                              <a:latin typeface="Cambria Math" panose="02040503050406030204" pitchFamily="18" charset="0"/>
                            </a:rPr>
                          </m:ctrlPr>
                        </m:dPr>
                        <m:e>
                          <m:r>
                            <a:rPr lang="en-US" altLang="zh-CN" i="1">
                              <a:latin typeface="Cambria Math" panose="02040503050406030204" pitchFamily="18" charset="0"/>
                            </a:rPr>
                            <m:t>𝑧</m:t>
                          </m:r>
                        </m:e>
                      </m:d>
                      <m:r>
                        <m:rPr>
                          <m:aln/>
                        </m:rPr>
                        <a:rPr lang="en-US" altLang="zh-CN" b="1">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𝒀</m:t>
                          </m:r>
                        </m:e>
                        <m:sub>
                          <m:r>
                            <m:rPr>
                              <m:sty m:val="p"/>
                            </m:rPr>
                            <a:rPr lang="en-US" altLang="zh-CN">
                              <a:latin typeface="Cambria Math" panose="02040503050406030204" pitchFamily="18" charset="0"/>
                            </a:rPr>
                            <m:t>C</m:t>
                          </m:r>
                        </m:sub>
                      </m:sSub>
                      <m:sSub>
                        <m:sSubPr>
                          <m:ctrlPr>
                            <a:rPr lang="zh-CN" altLang="zh-CN" b="1" i="1">
                              <a:latin typeface="Cambria Math" panose="02040503050406030204" pitchFamily="18" charset="0"/>
                            </a:rPr>
                          </m:ctrlPr>
                        </m:sSubPr>
                        <m:e>
                          <m:r>
                            <a:rPr lang="en-US" altLang="zh-CN" b="1" i="1">
                              <a:latin typeface="Cambria Math" panose="02040503050406030204" pitchFamily="18" charset="0"/>
                            </a:rPr>
                            <m:t>𝑻</m:t>
                          </m:r>
                        </m:e>
                        <m:sub>
                          <m:r>
                            <a:rPr lang="en-US" altLang="zh-CN" i="1">
                              <a:latin typeface="Cambria Math" panose="02040503050406030204" pitchFamily="18" charset="0"/>
                            </a:rPr>
                            <m:t>𝑉</m:t>
                          </m:r>
                        </m:sub>
                      </m:sSub>
                      <m:d>
                        <m:dPr>
                          <m:ctrlPr>
                            <a:rPr lang="zh-CN" altLang="zh-CN" b="1" i="1">
                              <a:latin typeface="Cambria Math" panose="02040503050406030204" pitchFamily="18" charset="0"/>
                            </a:rPr>
                          </m:ctrlPr>
                        </m:dPr>
                        <m:e>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e</m:t>
                              </m:r>
                            </m:e>
                            <m:sup>
                              <m:r>
                                <a:rPr lang="en-US" altLang="zh-CN" i="1">
                                  <a:latin typeface="Cambria Math" panose="02040503050406030204" pitchFamily="18" charset="0"/>
                                </a:rPr>
                                <m:t>−</m:t>
                              </m:r>
                              <m:r>
                                <a:rPr lang="en-US" altLang="zh-CN" b="1" i="1">
                                  <a:latin typeface="Cambria Math" panose="02040503050406030204" pitchFamily="18" charset="0"/>
                                </a:rPr>
                                <m:t>𝜸</m:t>
                              </m:r>
                              <m:r>
                                <a:rPr lang="en-US" altLang="zh-CN" i="1">
                                  <a:latin typeface="Cambria Math" panose="02040503050406030204" pitchFamily="18" charset="0"/>
                                </a:rPr>
                                <m:t>𝑧</m:t>
                              </m:r>
                            </m:sup>
                          </m:sSup>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up>
                              <m:r>
                                <a:rPr lang="en-US" altLang="zh-CN">
                                  <a:latin typeface="Cambria Math" panose="02040503050406030204" pitchFamily="18" charset="0"/>
                                </a:rPr>
                                <m:t>+</m:t>
                              </m:r>
                            </m:sup>
                          </m:sSubSup>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e</m:t>
                              </m:r>
                            </m:e>
                            <m:sup>
                              <m:r>
                                <a:rPr lang="en-US" altLang="zh-CN" b="1" i="1">
                                  <a:latin typeface="Cambria Math" panose="02040503050406030204" pitchFamily="18" charset="0"/>
                                </a:rPr>
                                <m:t>𝜸</m:t>
                              </m:r>
                              <m:r>
                                <a:rPr lang="en-US" altLang="zh-CN" i="1">
                                  <a:latin typeface="Cambria Math" panose="02040503050406030204" pitchFamily="18" charset="0"/>
                                </a:rPr>
                                <m:t>𝑧</m:t>
                              </m:r>
                            </m:sup>
                          </m:sSup>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up>
                              <m:r>
                                <a:rPr lang="en-US" altLang="zh-CN" i="1">
                                  <a:latin typeface="Cambria Math" panose="02040503050406030204" pitchFamily="18" charset="0"/>
                                </a:rPr>
                                <m:t>−</m:t>
                              </m:r>
                            </m:sup>
                          </m:sSubSup>
                        </m:e>
                      </m:d>
                    </m:oMath>
                  </m:oMathPara>
                </a14:m>
                <a:endParaRPr lang="en-US" altLang="zh-CN" dirty="0"/>
              </a:p>
              <a:p>
                <a:pPr marL="0" indent="0">
                  <a:buNone/>
                </a:pPr>
                <a:r>
                  <a:rPr lang="zh-CN" altLang="en-US" dirty="0"/>
                  <a:t>将求解过程中的两个中间量定义为复传播常数</a:t>
                </a:r>
                <a14:m>
                  <m:oMath xmlns:m="http://schemas.openxmlformats.org/officeDocument/2006/math">
                    <m:r>
                      <a:rPr lang="en-US" altLang="zh-CN" b="1" i="1">
                        <a:latin typeface="Cambria Math" panose="02040503050406030204" pitchFamily="18" charset="0"/>
                      </a:rPr>
                      <m:t>𝜞</m:t>
                    </m:r>
                  </m:oMath>
                </a14:m>
                <a:r>
                  <a:rPr lang="zh-CN" altLang="en-US" dirty="0"/>
                  <a:t>和特征阻抗</a:t>
                </a:r>
                <a14:m>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r>
                      <a:rPr lang="en-US" altLang="zh-CN" i="1" smtClean="0">
                        <a:latin typeface="Cambria Math" panose="02040503050406030204" pitchFamily="18" charset="0"/>
                      </a:rPr>
                      <m:t>=</m:t>
                    </m:r>
                  </m:oMath>
                </a14:m>
                <a:r>
                  <a:rPr lang="zh-CN" altLang="en-US" dirty="0"/>
                  <a:t> </a:t>
                </a:r>
                <a14:m>
                  <m:oMath xmlns:m="http://schemas.openxmlformats.org/officeDocument/2006/math">
                    <m:sSubSup>
                      <m:sSubSupPr>
                        <m:ctrlPr>
                          <a:rPr lang="en-US" altLang="zh-CN" b="0" i="1" smtClean="0">
                            <a:latin typeface="Cambria Math" panose="02040503050406030204" pitchFamily="18" charset="0"/>
                          </a:rPr>
                        </m:ctrlPr>
                      </m:sSubSupPr>
                      <m:e>
                        <m:r>
                          <a:rPr lang="en-US" altLang="zh-CN" b="1" i="1">
                            <a:latin typeface="Cambria Math" panose="02040503050406030204" pitchFamily="18" charset="0"/>
                          </a:rPr>
                          <m:t>𝒀</m:t>
                        </m:r>
                      </m:e>
                      <m:sub>
                        <m:r>
                          <m:rPr>
                            <m:sty m:val="p"/>
                          </m:rPr>
                          <a:rPr lang="en-US" altLang="zh-CN">
                            <a:latin typeface="Cambria Math" panose="02040503050406030204" pitchFamily="18" charset="0"/>
                          </a:rPr>
                          <m:t>C</m:t>
                        </m:r>
                      </m:sub>
                      <m:sup>
                        <m:r>
                          <a:rPr lang="en-US" altLang="zh-CN" b="0" i="1" smtClean="0">
                            <a:latin typeface="Cambria Math" panose="02040503050406030204" pitchFamily="18" charset="0"/>
                          </a:rPr>
                          <m:t>−1</m:t>
                        </m:r>
                      </m:sup>
                    </m:sSubSup>
                  </m:oMath>
                </a14:m>
                <a:endParaRPr lang="en-US" altLang="zh-CN"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rPr>
                        <m:t>𝜞</m:t>
                      </m:r>
                      <m:r>
                        <a:rPr lang="en-US" altLang="zh-CN">
                          <a:latin typeface="Cambria Math" panose="02040503050406030204" pitchFamily="18" charset="0"/>
                        </a:rPr>
                        <m:t>=</m:t>
                      </m:r>
                      <m:rad>
                        <m:radPr>
                          <m:degHide m:val="on"/>
                          <m:ctrlPr>
                            <a:rPr lang="zh-CN" altLang="zh-CN" i="1">
                              <a:latin typeface="Cambria Math" panose="02040503050406030204" pitchFamily="18" charset="0"/>
                            </a:rPr>
                          </m:ctrlPr>
                        </m:radPr>
                        <m:deg/>
                        <m:e>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𝒁</m:t>
                              </m:r>
                            </m:e>
                          </m:acc>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𝒀</m:t>
                              </m:r>
                            </m:e>
                          </m:acc>
                        </m:e>
                      </m:rad>
                      <m:box>
                        <m:boxPr>
                          <m:ctrlPr>
                            <a:rPr lang="zh-CN" altLang="zh-CN" i="1">
                              <a:latin typeface="Cambria Math" panose="02040503050406030204" pitchFamily="18" charset="0"/>
                            </a:rPr>
                          </m:ctrlPr>
                        </m:boxPr>
                        <m:e>
                          <m:r>
                            <a:rPr lang="en-US" altLang="zh-CN">
                              <a:latin typeface="Cambria Math" panose="02040503050406030204" pitchFamily="18" charset="0"/>
                            </a:rPr>
                            <m:t>∶=</m:t>
                          </m:r>
                        </m:e>
                      </m:box>
                      <m:r>
                        <a:rPr lang="en-US" altLang="zh-CN" b="1" i="1">
                          <a:latin typeface="Cambria Math" panose="02040503050406030204" pitchFamily="18" charset="0"/>
                        </a:rPr>
                        <m:t>𝑬</m:t>
                      </m:r>
                      <m:r>
                        <a:rPr lang="en-US" altLang="zh-CN" b="1" i="1">
                          <a:latin typeface="Cambria Math" panose="02040503050406030204" pitchFamily="18" charset="0"/>
                        </a:rPr>
                        <m:t>𝜸</m:t>
                      </m:r>
                      <m:sSup>
                        <m:sSupPr>
                          <m:ctrlPr>
                            <a:rPr lang="zh-CN" altLang="zh-CN" i="1">
                              <a:latin typeface="Cambria Math" panose="02040503050406030204" pitchFamily="18" charset="0"/>
                            </a:rPr>
                          </m:ctrlPr>
                        </m:sSupPr>
                        <m:e>
                          <m:r>
                            <a:rPr lang="en-US" altLang="zh-CN" b="1" i="1">
                              <a:latin typeface="Cambria Math" panose="02040503050406030204" pitchFamily="18" charset="0"/>
                            </a:rPr>
                            <m:t>𝑬</m:t>
                          </m:r>
                        </m:e>
                        <m:sup>
                          <m:r>
                            <a:rPr lang="en-US" altLang="zh-CN" i="1">
                              <a:latin typeface="Cambria Math" panose="02040503050406030204" pitchFamily="18" charset="0"/>
                            </a:rPr>
                            <m:t>−</m:t>
                          </m:r>
                          <m:r>
                            <a:rPr lang="en-US" altLang="zh-CN">
                              <a:latin typeface="Cambria Math" panose="02040503050406030204" pitchFamily="18" charset="0"/>
                            </a:rPr>
                            <m:t>1</m:t>
                          </m:r>
                        </m:sup>
                      </m:sSup>
                    </m:oMath>
                    <m:oMath xmlns:m="http://schemas.openxmlformats.org/officeDocument/2006/math">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d>
                        <m:dPr>
                          <m:ctrlPr>
                            <a:rPr lang="zh-CN" altLang="zh-CN" i="1">
                              <a:latin typeface="Cambria Math" panose="02040503050406030204" pitchFamily="18" charset="0"/>
                            </a:rPr>
                          </m:ctrlPr>
                        </m:dPr>
                        <m:e>
                          <m:r>
                            <a:rPr lang="en-US" altLang="zh-CN" i="1">
                              <a:latin typeface="Cambria Math" panose="02040503050406030204" pitchFamily="18" charset="0"/>
                            </a:rPr>
                            <m:t>𝜔</m:t>
                          </m:r>
                        </m:e>
                      </m:d>
                      <m:r>
                        <a:rPr lang="en-US" altLang="zh-CN">
                          <a:latin typeface="Cambria Math" panose="02040503050406030204" pitchFamily="18" charset="0"/>
                        </a:rPr>
                        <m:t>=</m:t>
                      </m:r>
                      <m:sSup>
                        <m:sSupPr>
                          <m:ctrlPr>
                            <a:rPr lang="zh-CN" altLang="zh-CN" i="1">
                              <a:latin typeface="Cambria Math" panose="02040503050406030204" pitchFamily="18" charset="0"/>
                            </a:rPr>
                          </m:ctrlPr>
                        </m:sSupPr>
                        <m:e>
                          <m:r>
                            <a:rPr lang="en-US" altLang="zh-CN" b="1" i="1">
                              <a:latin typeface="Cambria Math" panose="02040503050406030204" pitchFamily="18" charset="0"/>
                            </a:rPr>
                            <m:t>𝜞</m:t>
                          </m:r>
                        </m:e>
                        <m:sup>
                          <m:r>
                            <a:rPr lang="en-US" altLang="zh-CN" i="1">
                              <a:latin typeface="Cambria Math" panose="02040503050406030204" pitchFamily="18" charset="0"/>
                            </a:rPr>
                            <m:t>−</m:t>
                          </m:r>
                          <m:r>
                            <a:rPr lang="en-US" altLang="zh-CN">
                              <a:latin typeface="Cambria Math" panose="02040503050406030204" pitchFamily="18" charset="0"/>
                            </a:rPr>
                            <m:t>1</m:t>
                          </m:r>
                        </m:sup>
                      </m:sSup>
                      <m:d>
                        <m:dPr>
                          <m:ctrlPr>
                            <a:rPr lang="zh-CN" altLang="zh-CN" i="1">
                              <a:latin typeface="Cambria Math" panose="02040503050406030204" pitchFamily="18" charset="0"/>
                            </a:rPr>
                          </m:ctrlPr>
                        </m:dPr>
                        <m:e>
                          <m:r>
                            <a:rPr lang="en-US" altLang="zh-CN" i="1">
                              <a:latin typeface="Cambria Math" panose="02040503050406030204" pitchFamily="18" charset="0"/>
                            </a:rPr>
                            <m:t>𝜔</m:t>
                          </m:r>
                        </m:e>
                      </m:d>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𝒁</m:t>
                          </m:r>
                        </m:e>
                      </m:acc>
                      <m:d>
                        <m:dPr>
                          <m:ctrlPr>
                            <a:rPr lang="zh-CN" altLang="zh-CN" i="1">
                              <a:latin typeface="Cambria Math" panose="02040503050406030204" pitchFamily="18" charset="0"/>
                            </a:rPr>
                          </m:ctrlPr>
                        </m:dPr>
                        <m:e>
                          <m:r>
                            <a:rPr lang="en-US" altLang="zh-CN" i="1">
                              <a:latin typeface="Cambria Math" panose="02040503050406030204" pitchFamily="18" charset="0"/>
                            </a:rPr>
                            <m:t>𝜔</m:t>
                          </m:r>
                        </m:e>
                      </m:d>
                    </m:oMath>
                  </m:oMathPara>
                </a14:m>
                <a:endParaRPr lang="en-US" altLang="zh-CN" dirty="0"/>
              </a:p>
              <a:p>
                <a:r>
                  <a:rPr lang="zh-CN" altLang="en-US" dirty="0"/>
                  <a:t> </a:t>
                </a:r>
                <a14:m>
                  <m:oMath xmlns:m="http://schemas.openxmlformats.org/officeDocument/2006/math">
                    <m:r>
                      <a:rPr lang="en-US" altLang="zh-CN" b="1" i="1">
                        <a:latin typeface="Cambria Math" panose="02040503050406030204" pitchFamily="18" charset="0"/>
                      </a:rPr>
                      <m:t>𝜞</m:t>
                    </m:r>
                    <m:r>
                      <a:rPr lang="en-US" altLang="zh-CN" b="1" i="1" smtClean="0">
                        <a:latin typeface="Cambria Math" panose="02040503050406030204" pitchFamily="18" charset="0"/>
                      </a:rPr>
                      <m:t>,</m:t>
                    </m:r>
                    <m:sSub>
                      <m:sSubPr>
                        <m:ctrlPr>
                          <a:rPr lang="zh-CN" altLang="zh-CN" i="1">
                            <a:latin typeface="Cambria Math" panose="02040503050406030204" pitchFamily="18" charset="0"/>
                          </a:rPr>
                        </m:ctrlPr>
                      </m:sSubPr>
                      <m:e>
                        <m:r>
                          <a:rPr lang="en-US" altLang="zh-CN" b="1" i="1">
                            <a:latin typeface="Cambria Math" panose="02040503050406030204" pitchFamily="18" charset="0"/>
                          </a:rPr>
                          <m:t>𝒁</m:t>
                        </m:r>
                      </m:e>
                      <m:sub>
                        <m:r>
                          <m:rPr>
                            <m:sty m:val="p"/>
                          </m:rPr>
                          <a:rPr lang="en-US" altLang="zh-CN">
                            <a:latin typeface="Cambria Math" panose="02040503050406030204" pitchFamily="18" charset="0"/>
                          </a:rPr>
                          <m:t>C</m:t>
                        </m:r>
                      </m:sub>
                    </m:sSub>
                  </m:oMath>
                </a14:m>
                <a:r>
                  <a:rPr lang="zh-CN" altLang="en-US" dirty="0"/>
                  <a:t> 以及通解可以写成其他等价的形式</a:t>
                </a:r>
                <a:endParaRPr lang="en-US" altLang="zh-CN" dirty="0"/>
              </a:p>
              <a:p>
                <a:r>
                  <a:rPr lang="zh-CN" altLang="en-US" dirty="0"/>
                  <a:t>通解中的 </a:t>
                </a:r>
                <a14:m>
                  <m:oMath xmlns:m="http://schemas.openxmlformats.org/officeDocument/2006/math">
                    <m:r>
                      <a:rPr lang="en-US" altLang="zh-CN" i="1" dirty="0" smtClean="0">
                        <a:latin typeface="Cambria Math" panose="02040503050406030204" pitchFamily="18" charset="0"/>
                      </a:rPr>
                      <m:t>2</m:t>
                    </m:r>
                    <m:r>
                      <a:rPr lang="en-US" altLang="zh-CN" i="1" dirty="0" smtClean="0">
                        <a:latin typeface="Cambria Math" panose="02040503050406030204" pitchFamily="18" charset="0"/>
                      </a:rPr>
                      <m:t>𝑁</m:t>
                    </m:r>
                  </m:oMath>
                </a14:m>
                <a:r>
                  <a:rPr lang="en-US" altLang="zh-CN" dirty="0"/>
                  <a:t> </a:t>
                </a:r>
                <a:r>
                  <a:rPr lang="zh-CN" altLang="en-US" dirty="0"/>
                  <a:t>个待定系数 </a:t>
                </a:r>
                <a14:m>
                  <m:oMath xmlns:m="http://schemas.openxmlformats.org/officeDocument/2006/math">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𝑽</m:t>
                        </m:r>
                      </m:e>
                      <m:sub>
                        <m:r>
                          <m:rPr>
                            <m:sty m:val="p"/>
                          </m:rPr>
                          <a:rPr lang="en-US" altLang="zh-CN">
                            <a:latin typeface="Cambria Math" panose="02040503050406030204" pitchFamily="18" charset="0"/>
                          </a:rPr>
                          <m:t>m</m:t>
                        </m:r>
                      </m:sub>
                      <m:sup>
                        <m:r>
                          <a:rPr lang="en-US" altLang="zh-CN" i="1" smtClean="0">
                            <a:latin typeface="Cambria Math" panose="02040503050406030204" pitchFamily="18" charset="0"/>
                          </a:rPr>
                          <m:t>±</m:t>
                        </m:r>
                      </m:sup>
                    </m:sSubSup>
                  </m:oMath>
                </a14:m>
                <a:r>
                  <a:rPr lang="zh-CN" altLang="en-US" dirty="0"/>
                  <a:t> 可结合终端条件确定</a:t>
                </a:r>
                <a:endParaRPr lang="en-US" altLang="zh-CN" dirty="0"/>
              </a:p>
              <a:p>
                <a:endParaRPr lang="zh-CN" altLang="en-US" dirty="0"/>
              </a:p>
            </p:txBody>
          </p:sp>
        </mc:Choice>
        <mc:Fallback xmlns="">
          <p:sp>
            <p:nvSpPr>
              <p:cNvPr id="10" name="内容占位符 2">
                <a:extLst>
                  <a:ext uri="{FF2B5EF4-FFF2-40B4-BE49-F238E27FC236}">
                    <a16:creationId xmlns:a16="http://schemas.microsoft.com/office/drawing/2014/main" id="{FC99B196-9595-41DA-9FB4-85A9396A634C}"/>
                  </a:ext>
                </a:extLst>
              </p:cNvPr>
              <p:cNvSpPr txBox="1">
                <a:spLocks noRot="1" noChangeAspect="1" noMove="1" noResize="1" noEditPoints="1" noAdjustHandles="1" noChangeArrowheads="1" noChangeShapeType="1" noTextEdit="1"/>
              </p:cNvSpPr>
              <p:nvPr/>
            </p:nvSpPr>
            <p:spPr>
              <a:xfrm>
                <a:off x="4786313" y="1717675"/>
                <a:ext cx="4032250" cy="4826248"/>
              </a:xfrm>
              <a:prstGeom prst="rect">
                <a:avLst/>
              </a:prstGeom>
              <a:blipFill>
                <a:blip r:embed="rId7"/>
                <a:stretch>
                  <a:fillRect l="-1662" t="-885" r="-1057"/>
                </a:stretch>
              </a:blipFill>
            </p:spPr>
            <p:txBody>
              <a:bodyPr/>
              <a:lstStyle/>
              <a:p>
                <a:r>
                  <a:rPr lang="zh-CN" altLang="en-US">
                    <a:noFill/>
                  </a:rPr>
                  <a:t> </a:t>
                </a:r>
              </a:p>
            </p:txBody>
          </p:sp>
        </mc:Fallback>
      </mc:AlternateContent>
      <p:pic>
        <p:nvPicPr>
          <p:cNvPr id="6" name="音频 5">
            <a:hlinkClick r:id="" action="ppaction://media"/>
            <a:extLst>
              <a:ext uri="{FF2B5EF4-FFF2-40B4-BE49-F238E27FC236}">
                <a16:creationId xmlns:a16="http://schemas.microsoft.com/office/drawing/2014/main" id="{897812A2-93F5-4381-AD1B-98F1B06204D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652520509"/>
      </p:ext>
    </p:extLst>
  </p:cSld>
  <p:clrMapOvr>
    <a:masterClrMapping/>
  </p:clrMapOvr>
  <p:transition spd="med" advTm="4381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7"/>
</p:tagLst>
</file>

<file path=ppt/tags/tag10.xml><?xml version="1.0" encoding="utf-8"?>
<p:tagLst xmlns:a="http://schemas.openxmlformats.org/drawingml/2006/main" xmlns:r="http://schemas.openxmlformats.org/officeDocument/2006/relationships" xmlns:p="http://schemas.openxmlformats.org/presentationml/2006/main">
  <p:tag name="TIMING" val="|0.8|1"/>
</p:tagLst>
</file>

<file path=ppt/tags/tag11.xml><?xml version="1.0" encoding="utf-8"?>
<p:tagLst xmlns:a="http://schemas.openxmlformats.org/drawingml/2006/main" xmlns:r="http://schemas.openxmlformats.org/officeDocument/2006/relationships" xmlns:p="http://schemas.openxmlformats.org/presentationml/2006/main">
  <p:tag name="TIMING" val="|27.6|21.3"/>
</p:tagLst>
</file>

<file path=ppt/tags/tag12.xml><?xml version="1.0" encoding="utf-8"?>
<p:tagLst xmlns:a="http://schemas.openxmlformats.org/drawingml/2006/main" xmlns:r="http://schemas.openxmlformats.org/officeDocument/2006/relationships" xmlns:p="http://schemas.openxmlformats.org/presentationml/2006/main">
  <p:tag name="TIMING" val="|1.2"/>
</p:tagLst>
</file>

<file path=ppt/tags/tag13.xml><?xml version="1.0" encoding="utf-8"?>
<p:tagLst xmlns:a="http://schemas.openxmlformats.org/drawingml/2006/main" xmlns:r="http://schemas.openxmlformats.org/officeDocument/2006/relationships" xmlns:p="http://schemas.openxmlformats.org/presentationml/2006/main">
  <p:tag name="TIMING" val="|8"/>
</p:tagLst>
</file>

<file path=ppt/tags/tag14.xml><?xml version="1.0" encoding="utf-8"?>
<p:tagLst xmlns:a="http://schemas.openxmlformats.org/drawingml/2006/main" xmlns:r="http://schemas.openxmlformats.org/officeDocument/2006/relationships" xmlns:p="http://schemas.openxmlformats.org/presentationml/2006/main">
  <p:tag name="TIMING" val="|33.4"/>
</p:tagLst>
</file>

<file path=ppt/tags/tag15.xml><?xml version="1.0" encoding="utf-8"?>
<p:tagLst xmlns:a="http://schemas.openxmlformats.org/drawingml/2006/main" xmlns:r="http://schemas.openxmlformats.org/officeDocument/2006/relationships" xmlns:p="http://schemas.openxmlformats.org/presentationml/2006/main">
  <p:tag name="TIMING" val="|34.8"/>
</p:tagLst>
</file>

<file path=ppt/tags/tag16.xml><?xml version="1.0" encoding="utf-8"?>
<p:tagLst xmlns:a="http://schemas.openxmlformats.org/drawingml/2006/main" xmlns:r="http://schemas.openxmlformats.org/officeDocument/2006/relationships" xmlns:p="http://schemas.openxmlformats.org/presentationml/2006/main">
  <p:tag name="TIMING" val="|2"/>
</p:tagLst>
</file>

<file path=ppt/tags/tag17.xml><?xml version="1.0" encoding="utf-8"?>
<p:tagLst xmlns:a="http://schemas.openxmlformats.org/drawingml/2006/main" xmlns:r="http://schemas.openxmlformats.org/officeDocument/2006/relationships" xmlns:p="http://schemas.openxmlformats.org/presentationml/2006/main">
  <p:tag name="TIMING" val="|26.9"/>
</p:tagLst>
</file>

<file path=ppt/tags/tag18.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22.7|1.6|3.6|1.8|1.5|2.8|3.2"/>
</p:tagLst>
</file>

<file path=ppt/tags/tag3.xml><?xml version="1.0" encoding="utf-8"?>
<p:tagLst xmlns:a="http://schemas.openxmlformats.org/drawingml/2006/main" xmlns:r="http://schemas.openxmlformats.org/officeDocument/2006/relationships" xmlns:p="http://schemas.openxmlformats.org/presentationml/2006/main">
  <p:tag name="TIMING" val="|19.2"/>
</p:tagLst>
</file>

<file path=ppt/tags/tag4.xml><?xml version="1.0" encoding="utf-8"?>
<p:tagLst xmlns:a="http://schemas.openxmlformats.org/drawingml/2006/main" xmlns:r="http://schemas.openxmlformats.org/officeDocument/2006/relationships" xmlns:p="http://schemas.openxmlformats.org/presentationml/2006/main">
  <p:tag name="TIMING" val="|23.9|15.9"/>
</p:tagLst>
</file>

<file path=ppt/tags/tag5.xml><?xml version="1.0" encoding="utf-8"?>
<p:tagLst xmlns:a="http://schemas.openxmlformats.org/drawingml/2006/main" xmlns:r="http://schemas.openxmlformats.org/officeDocument/2006/relationships" xmlns:p="http://schemas.openxmlformats.org/presentationml/2006/main">
  <p:tag name="TIMING" val="|22.9|8.7|21"/>
</p:tagLst>
</file>

<file path=ppt/tags/tag6.xml><?xml version="1.0" encoding="utf-8"?>
<p:tagLst xmlns:a="http://schemas.openxmlformats.org/drawingml/2006/main" xmlns:r="http://schemas.openxmlformats.org/officeDocument/2006/relationships" xmlns:p="http://schemas.openxmlformats.org/presentationml/2006/main">
  <p:tag name="TIMING" val="|16.6|13.4|8.3"/>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24.5"/>
</p:tagLst>
</file>

<file path=ppt/theme/theme1.xml><?xml version="1.0" encoding="utf-8"?>
<a:theme xmlns:a="http://schemas.openxmlformats.org/drawingml/2006/main" name="2016-VI主题-蓝">
  <a:themeElements>
    <a:clrScheme name="VI蓝色版">
      <a:dk1>
        <a:srgbClr val="000000"/>
      </a:dk1>
      <a:lt1>
        <a:srgbClr val="FFFFFF"/>
      </a:lt1>
      <a:dk2>
        <a:srgbClr val="BD9F68"/>
      </a:dk2>
      <a:lt2>
        <a:srgbClr val="B5B5B6"/>
      </a:lt2>
      <a:accent1>
        <a:srgbClr val="004098"/>
      </a:accent1>
      <a:accent2>
        <a:srgbClr val="0086D1"/>
      </a:accent2>
      <a:accent3>
        <a:srgbClr val="338D27"/>
      </a:accent3>
      <a:accent4>
        <a:srgbClr val="00514E"/>
      </a:accent4>
      <a:accent5>
        <a:srgbClr val="FDD000"/>
      </a:accent5>
      <a:accent6>
        <a:srgbClr val="F08300"/>
      </a:accent6>
      <a:hlink>
        <a:srgbClr val="B5B5B6"/>
      </a:hlink>
      <a:folHlink>
        <a:srgbClr val="BD9F68"/>
      </a:folHlink>
    </a:clrScheme>
    <a:fontScheme name="自定义 7">
      <a:majorFont>
        <a:latin typeface="等线"/>
        <a:ea typeface="等线"/>
        <a:cs typeface=""/>
      </a:majorFont>
      <a:minorFont>
        <a:latin typeface="等线 Light"/>
        <a:ea typeface="等线"/>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16-VI主题-蓝" id="{1B918C6D-2D61-4306-88BA-3CA31BAAF13F}" vid="{A734D909-B61D-48C4-8B37-4CE497344009}"/>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2016-VI主题-蓝</Template>
  <TotalTime>4989</TotalTime>
  <Words>5776</Words>
  <Application>Microsoft Office PowerPoint</Application>
  <PresentationFormat>全屏显示(4:3)</PresentationFormat>
  <Paragraphs>601</Paragraphs>
  <Slides>44</Slides>
  <Notes>31</Notes>
  <HiddenSlides>4</HiddenSlides>
  <MMClips>32</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44</vt:i4>
      </vt:variant>
    </vt:vector>
  </HeadingPairs>
  <TitlesOfParts>
    <vt:vector size="52" baseType="lpstr">
      <vt:lpstr>等线</vt:lpstr>
      <vt:lpstr>等线 Light</vt:lpstr>
      <vt:lpstr>微软雅黑</vt:lpstr>
      <vt:lpstr>Arial</vt:lpstr>
      <vt:lpstr>Calibri</vt:lpstr>
      <vt:lpstr>Cambria Math</vt:lpstr>
      <vt:lpstr>2016-VI主题-蓝</vt:lpstr>
      <vt:lpstr>Visio</vt:lpstr>
      <vt:lpstr>本科毕业论文答辩</vt:lpstr>
      <vt:lpstr>基于 S 参数的多导体传输线 RLCG 提取算法</vt:lpstr>
      <vt:lpstr>目录 Contents</vt:lpstr>
      <vt:lpstr>目录 Contents</vt:lpstr>
      <vt:lpstr>研究背景</vt:lpstr>
      <vt:lpstr>研究目标与研究路线</vt:lpstr>
      <vt:lpstr>目录 Contents</vt:lpstr>
      <vt:lpstr>频域 MTL 方程的解</vt:lpstr>
      <vt:lpstr>频域 MTL 方程的解</vt:lpstr>
      <vt:lpstr>N+1 导体传输线的 2N 端口表征</vt:lpstr>
      <vt:lpstr>目录 Contents</vt:lpstr>
      <vt:lpstr>逆过程：由 S 参数提取传输线 RLGC</vt:lpstr>
      <vt:lpstr>相位折叠现象</vt:lpstr>
      <vt:lpstr>基于不连续点计数的相位解折叠算法</vt:lpstr>
      <vt:lpstr>相位解折叠</vt:lpstr>
      <vt:lpstr>若是多导体？</vt:lpstr>
      <vt:lpstr>模式追踪问题</vt:lpstr>
      <vt:lpstr>如何实现模式追踪？</vt:lpstr>
      <vt:lpstr>如何实现模式追踪？</vt:lpstr>
      <vt:lpstr>基于Hermitian内积的模式追踪算法</vt:lpstr>
      <vt:lpstr>模式追踪 + 相位解折叠</vt:lpstr>
      <vt:lpstr>基于 S 参数的传输线参数提取算法</vt:lpstr>
      <vt:lpstr>目录 Contents</vt:lpstr>
      <vt:lpstr>仿真实例一</vt:lpstr>
      <vt:lpstr>仿真实例二</vt:lpstr>
      <vt:lpstr>仿真实例二</vt:lpstr>
      <vt:lpstr>仿真实例三</vt:lpstr>
      <vt:lpstr>仿真实例四</vt:lpstr>
      <vt:lpstr>仿真实例四</vt:lpstr>
      <vt:lpstr>仿真实例四</vt:lpstr>
      <vt:lpstr>目录 Contents</vt:lpstr>
      <vt:lpstr>主要算法一览</vt:lpstr>
      <vt:lpstr>主要算法一览</vt:lpstr>
      <vt:lpstr>全文工作总结</vt:lpstr>
      <vt:lpstr>感谢老师和同学们的聆听 恳请各位老师批评指正</vt:lpstr>
      <vt:lpstr>参考文献</vt:lpstr>
      <vt:lpstr>正文目录</vt:lpstr>
      <vt:lpstr>正文目录</vt:lpstr>
      <vt:lpstr>附一：课题任务书</vt:lpstr>
      <vt:lpstr>附二：源代码与仿真工程文件</vt:lpstr>
      <vt:lpstr>附三：会议论文摘要</vt:lpstr>
      <vt:lpstr>附四：未来研究展望</vt:lpstr>
      <vt:lpstr>Q &amp; A</vt:lpstr>
      <vt:lpstr>谢谢！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沈小丹</dc:creator>
  <cp:lastModifiedBy>guorui wei</cp:lastModifiedBy>
  <cp:revision>444</cp:revision>
  <dcterms:created xsi:type="dcterms:W3CDTF">2016-04-20T02:59:17Z</dcterms:created>
  <dcterms:modified xsi:type="dcterms:W3CDTF">2020-06-19T07:54:13Z</dcterms:modified>
</cp:coreProperties>
</file>